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9" r:id="rId4"/>
  </p:sldMasterIdLst>
  <p:notesMasterIdLst>
    <p:notesMasterId r:id="rId27"/>
  </p:notesMasterIdLst>
  <p:handoutMasterIdLst>
    <p:handoutMasterId r:id="rId28"/>
  </p:handoutMasterIdLst>
  <p:sldIdLst>
    <p:sldId id="416" r:id="rId5"/>
    <p:sldId id="441" r:id="rId6"/>
    <p:sldId id="440" r:id="rId7"/>
    <p:sldId id="417" r:id="rId8"/>
    <p:sldId id="412" r:id="rId9"/>
    <p:sldId id="418" r:id="rId10"/>
    <p:sldId id="413" r:id="rId11"/>
    <p:sldId id="442" r:id="rId12"/>
    <p:sldId id="423" r:id="rId13"/>
    <p:sldId id="443" r:id="rId14"/>
    <p:sldId id="426" r:id="rId15"/>
    <p:sldId id="427" r:id="rId16"/>
    <p:sldId id="424" r:id="rId17"/>
    <p:sldId id="436" r:id="rId18"/>
    <p:sldId id="405" r:id="rId19"/>
    <p:sldId id="415" r:id="rId20"/>
    <p:sldId id="432" r:id="rId21"/>
    <p:sldId id="433" r:id="rId22"/>
    <p:sldId id="434" r:id="rId23"/>
    <p:sldId id="444" r:id="rId24"/>
    <p:sldId id="435" r:id="rId25"/>
    <p:sldId id="43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3936"/>
    <a:srgbClr val="A2A1A1"/>
    <a:srgbClr val="C00000"/>
    <a:srgbClr val="E7E6E6"/>
    <a:srgbClr val="203864"/>
    <a:srgbClr val="006CAF"/>
    <a:srgbClr val="353535"/>
    <a:srgbClr val="A7A8AC"/>
    <a:srgbClr val="EE2523"/>
    <a:srgbClr val="4D4D4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21484652606128"/>
          <c:y val="0"/>
          <c:w val="0.80759529654262474"/>
          <c:h val="0.69185348520890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Exposed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Still At Home</c:v>
                </c:pt>
                <c:pt idx="1">
                  <c:v>Starting Out</c:v>
                </c:pt>
                <c:pt idx="2">
                  <c:v>Rising Metropolitans</c:v>
                </c:pt>
                <c:pt idx="3">
                  <c:v>Poorer Parents</c:v>
                </c:pt>
                <c:pt idx="5">
                  <c:v>Impression</c:v>
                </c:pt>
                <c:pt idx="6">
                  <c:v>Attention</c:v>
                </c:pt>
                <c:pt idx="7">
                  <c:v>Buzz</c:v>
                </c:pt>
                <c:pt idx="9">
                  <c:v>Sales</c:v>
                </c:pt>
                <c:pt idx="10">
                  <c:v>Trust </c:v>
                </c:pt>
                <c:pt idx="11">
                  <c:v>Total Consideration</c:v>
                </c:pt>
                <c:pt idx="12">
                  <c:v>Top 3 Consideration</c:v>
                </c:pt>
                <c:pt idx="13">
                  <c:v>Total Brand Awareness</c:v>
                </c:pt>
                <c:pt idx="14">
                  <c:v>Spont. Brand Awareness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7.0000000000000007E-2</c:v>
                </c:pt>
                <c:pt idx="1">
                  <c:v>0.1</c:v>
                </c:pt>
                <c:pt idx="2">
                  <c:v>0.11</c:v>
                </c:pt>
                <c:pt idx="3">
                  <c:v>0.09</c:v>
                </c:pt>
                <c:pt idx="5">
                  <c:v>0.08</c:v>
                </c:pt>
                <c:pt idx="6">
                  <c:v>0.06</c:v>
                </c:pt>
                <c:pt idx="7">
                  <c:v>0.12</c:v>
                </c:pt>
                <c:pt idx="9">
                  <c:v>0.12</c:v>
                </c:pt>
                <c:pt idx="10">
                  <c:v>0.09</c:v>
                </c:pt>
                <c:pt idx="11">
                  <c:v>0.2</c:v>
                </c:pt>
                <c:pt idx="12">
                  <c:v>0.1</c:v>
                </c:pt>
                <c:pt idx="13">
                  <c:v>0.15</c:v>
                </c:pt>
                <c:pt idx="14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Non-Exposed</c:v>
                </c:pt>
              </c:strCache>
            </c:strRef>
          </c:tx>
          <c:spPr>
            <a:solidFill>
              <a:srgbClr val="97393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Still At Home</c:v>
                </c:pt>
                <c:pt idx="1">
                  <c:v>Starting Out</c:v>
                </c:pt>
                <c:pt idx="2">
                  <c:v>Rising Metropolitans</c:v>
                </c:pt>
                <c:pt idx="3">
                  <c:v>Poorer Parents</c:v>
                </c:pt>
                <c:pt idx="5">
                  <c:v>Impression</c:v>
                </c:pt>
                <c:pt idx="6">
                  <c:v>Attention</c:v>
                </c:pt>
                <c:pt idx="7">
                  <c:v>Buzz</c:v>
                </c:pt>
                <c:pt idx="9">
                  <c:v>Sales</c:v>
                </c:pt>
                <c:pt idx="10">
                  <c:v>Trust </c:v>
                </c:pt>
                <c:pt idx="11">
                  <c:v>Total Consideration</c:v>
                </c:pt>
                <c:pt idx="12">
                  <c:v>Top 3 Consideration</c:v>
                </c:pt>
                <c:pt idx="13">
                  <c:v>Total Brand Awareness</c:v>
                </c:pt>
                <c:pt idx="14">
                  <c:v>Spont. Brand Awareness</c:v>
                </c:pt>
              </c:strCache>
            </c:strRef>
          </c:cat>
          <c:val>
            <c:numRef>
              <c:f>Sheet1!$C$2:$C$16</c:f>
              <c:numCache>
                <c:formatCode>0%</c:formatCode>
                <c:ptCount val="15"/>
                <c:pt idx="0">
                  <c:v>0.09</c:v>
                </c:pt>
                <c:pt idx="1">
                  <c:v>0.1</c:v>
                </c:pt>
                <c:pt idx="2">
                  <c:v>0.06</c:v>
                </c:pt>
                <c:pt idx="3">
                  <c:v>0.08</c:v>
                </c:pt>
                <c:pt idx="5">
                  <c:v>0.1</c:v>
                </c:pt>
                <c:pt idx="6">
                  <c:v>0.06</c:v>
                </c:pt>
                <c:pt idx="7">
                  <c:v>0.08</c:v>
                </c:pt>
                <c:pt idx="9">
                  <c:v>6.8000000000000005E-2</c:v>
                </c:pt>
                <c:pt idx="10">
                  <c:v>0.09</c:v>
                </c:pt>
                <c:pt idx="11">
                  <c:v>0.16</c:v>
                </c:pt>
                <c:pt idx="12">
                  <c:v>0.08</c:v>
                </c:pt>
                <c:pt idx="13">
                  <c:v>0.09</c:v>
                </c:pt>
                <c:pt idx="14">
                  <c:v>0.05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204162208"/>
        <c:axId val="204164952"/>
      </c:barChart>
      <c:catAx>
        <c:axId val="20416220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04164952"/>
        <c:crosses val="autoZero"/>
        <c:auto val="1"/>
        <c:lblAlgn val="ctr"/>
        <c:lblOffset val="100"/>
        <c:noMultiLvlLbl val="0"/>
      </c:catAx>
      <c:valAx>
        <c:axId val="204164952"/>
        <c:scaling>
          <c:orientation val="minMax"/>
        </c:scaling>
        <c:delete val="1"/>
        <c:axPos val="r"/>
        <c:numFmt formatCode="0%" sourceLinked="1"/>
        <c:majorTickMark val="none"/>
        <c:minorTickMark val="none"/>
        <c:tickLblPos val="nextTo"/>
        <c:crossAx val="20416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164864505205458"/>
          <c:y val="0.12516608059412188"/>
          <c:w val="0.12969027738846559"/>
          <c:h val="0.1281547041221285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341D4-CD9D-4208-8C0B-D76333E445A9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7F225-97CA-435A-8949-E1DBE98319F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1138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DBFE8-66C7-4F6A-ABED-62E7500A4CE0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756D-E9A1-4E2C-959D-DAE1CA53D24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88709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858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87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7713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8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46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82575" y="303367"/>
            <a:ext cx="8580438" cy="687233"/>
          </a:xfrm>
        </p:spPr>
        <p:txBody>
          <a:bodyPr lIns="90000"/>
          <a:lstStyle>
            <a:lvl1pPr>
              <a:defRPr sz="3600" b="0"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82575" y="1376364"/>
            <a:ext cx="8580438" cy="461644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253289" y="6002176"/>
            <a:ext cx="8609724" cy="324000"/>
          </a:xfrm>
          <a:prstGeom prst="rect">
            <a:avLst/>
          </a:prstGeom>
        </p:spPr>
        <p:txBody>
          <a:bodyPr lIns="0" tIns="36000" rIns="0" bIns="36000" anchor="b" anchorCtr="0">
            <a:noAutofit/>
          </a:bodyPr>
          <a:lstStyle>
            <a:lvl1pPr marL="2857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44500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714375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985838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12509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706093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8110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127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82144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6D6F71"/>
              </a:buClr>
              <a:buFont typeface="Arial" pitchFamily="34" charset="0"/>
              <a:buNone/>
            </a:pPr>
            <a:endParaRPr lang="de-DE" sz="1000" i="1" u="sng" dirty="0">
              <a:solidFill>
                <a:srgbClr val="6D6F7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575" y="6310313"/>
            <a:ext cx="704332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fld id="{8F5610C8-4100-4700-A695-ED7D190A45BE}" type="slidenum">
              <a:rPr lang="en-GB" smtClean="0">
                <a:solidFill>
                  <a:srgbClr val="6D6F71"/>
                </a:solidFill>
              </a:rPr>
              <a:pPr/>
              <a:t>‹#›</a:t>
            </a:fld>
            <a:endParaRPr lang="en-GB" dirty="0">
              <a:solidFill>
                <a:srgbClr val="6D6F71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50407" y="6310313"/>
            <a:ext cx="534563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000" b="0">
                <a:latin typeface="+mj-lt"/>
              </a:defRPr>
            </a:lvl1pPr>
          </a:lstStyle>
          <a:p>
            <a:r>
              <a:rPr dirty="0" smtClean="0">
                <a:solidFill>
                  <a:srgbClr val="6D6F71"/>
                </a:solidFill>
              </a:rPr>
              <a:t>Copyright 2014</a:t>
            </a:r>
            <a:endParaRPr dirty="0">
              <a:solidFill>
                <a:srgbClr val="6D6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17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8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3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82575" y="303367"/>
            <a:ext cx="8580438" cy="687233"/>
          </a:xfrm>
        </p:spPr>
        <p:txBody>
          <a:bodyPr lIns="90000"/>
          <a:lstStyle>
            <a:lvl1pPr>
              <a:defRPr sz="3600" b="0"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82575" y="1376364"/>
            <a:ext cx="8580438" cy="461644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253289" y="6002176"/>
            <a:ext cx="8609724" cy="324000"/>
          </a:xfrm>
          <a:prstGeom prst="rect">
            <a:avLst/>
          </a:prstGeom>
        </p:spPr>
        <p:txBody>
          <a:bodyPr lIns="0" tIns="36000" rIns="0" bIns="36000" anchor="b" anchorCtr="0">
            <a:noAutofit/>
          </a:bodyPr>
          <a:lstStyle>
            <a:lvl1pPr marL="2857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44500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714375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985838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12509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706093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8110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127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82144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6D6F71"/>
              </a:buClr>
              <a:buFont typeface="Arial" pitchFamily="34" charset="0"/>
              <a:buNone/>
            </a:pPr>
            <a:endParaRPr lang="de-DE" sz="1000" i="1" u="sng" dirty="0">
              <a:solidFill>
                <a:srgbClr val="6D6F7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575" y="6310313"/>
            <a:ext cx="704332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fld id="{8F5610C8-4100-4700-A695-ED7D190A45BE}" type="slidenum">
              <a:rPr lang="en-GB" smtClean="0">
                <a:solidFill>
                  <a:srgbClr val="6D6F71"/>
                </a:solidFill>
              </a:rPr>
              <a:pPr/>
              <a:t>‹#›</a:t>
            </a:fld>
            <a:endParaRPr lang="en-GB" dirty="0">
              <a:solidFill>
                <a:srgbClr val="6D6F71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50407" y="6310313"/>
            <a:ext cx="534563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000" b="0">
                <a:latin typeface="+mj-lt"/>
              </a:defRPr>
            </a:lvl1pPr>
          </a:lstStyle>
          <a:p>
            <a:r>
              <a:rPr dirty="0" smtClean="0">
                <a:solidFill>
                  <a:srgbClr val="6D6F71"/>
                </a:solidFill>
              </a:rPr>
              <a:t>Copyright 2014</a:t>
            </a:r>
            <a:endParaRPr dirty="0">
              <a:solidFill>
                <a:srgbClr val="6D6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06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84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192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82575" y="303367"/>
            <a:ext cx="8580438" cy="687233"/>
          </a:xfrm>
        </p:spPr>
        <p:txBody>
          <a:bodyPr lIns="90000"/>
          <a:lstStyle>
            <a:lvl1pPr>
              <a:defRPr sz="3600" b="0"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82575" y="1376364"/>
            <a:ext cx="8580438" cy="4616449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253289" y="6002176"/>
            <a:ext cx="8609724" cy="324000"/>
          </a:xfrm>
          <a:prstGeom prst="rect">
            <a:avLst/>
          </a:prstGeom>
        </p:spPr>
        <p:txBody>
          <a:bodyPr lIns="0" tIns="36000" rIns="0" bIns="36000" anchor="b" anchorCtr="0">
            <a:noAutofit/>
          </a:bodyPr>
          <a:lstStyle>
            <a:lvl1pPr marL="2857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44500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714375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985838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12509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706093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8110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127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82144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6D6F71"/>
              </a:buClr>
              <a:buFont typeface="Arial" pitchFamily="34" charset="0"/>
              <a:buNone/>
            </a:pPr>
            <a:endParaRPr lang="de-DE" sz="1000" i="1" u="sng" dirty="0">
              <a:solidFill>
                <a:srgbClr val="6D6F7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575" y="6310313"/>
            <a:ext cx="704332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fld id="{8F5610C8-4100-4700-A695-ED7D190A45BE}" type="slidenum">
              <a:rPr lang="en-GB" smtClean="0">
                <a:solidFill>
                  <a:srgbClr val="6D6F71"/>
                </a:solidFill>
              </a:rPr>
              <a:pPr/>
              <a:t>‹#›</a:t>
            </a:fld>
            <a:endParaRPr lang="en-GB" dirty="0">
              <a:solidFill>
                <a:srgbClr val="6D6F71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50407" y="6310313"/>
            <a:ext cx="534563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000" b="0">
                <a:latin typeface="+mj-lt"/>
              </a:defRPr>
            </a:lvl1pPr>
          </a:lstStyle>
          <a:p>
            <a:r>
              <a:rPr dirty="0" smtClean="0">
                <a:solidFill>
                  <a:srgbClr val="6D6F71"/>
                </a:solidFill>
              </a:rPr>
              <a:t>Copyright 2014</a:t>
            </a:r>
            <a:endParaRPr dirty="0">
              <a:solidFill>
                <a:srgbClr val="6D6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87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675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86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7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30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43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49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05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47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C7972-D77A-4984-9F1D-7E00CBAE154E}" type="datetimeFigureOut">
              <a:rPr lang="en-GB" smtClean="0"/>
              <a:t>13/07/2016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AF6E5-0DF0-4EFF-B7B8-232922C85B9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437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623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4033"/>
            <a:endParaRPr lang="en-GB" sz="1200" dirty="0" smtClean="0">
              <a:solidFill>
                <a:srgbClr val="FFFFFF"/>
              </a:solidFill>
            </a:endParaRPr>
          </a:p>
        </p:txBody>
      </p:sp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282575" y="188913"/>
            <a:ext cx="8580438" cy="801687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82575" y="1376364"/>
            <a:ext cx="8580438" cy="4616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575" y="6310313"/>
            <a:ext cx="704332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defTabSz="984033"/>
            <a:fld id="{8F5610C8-4100-4700-A695-ED7D190A45BE}" type="slidenum">
              <a:rPr lang="en-GB" smtClean="0">
                <a:solidFill>
                  <a:srgbClr val="6D6F71"/>
                </a:solidFill>
              </a:rPr>
              <a:pPr defTabSz="984033"/>
              <a:t>‹#›</a:t>
            </a:fld>
            <a:endParaRPr lang="en-GB" dirty="0">
              <a:solidFill>
                <a:srgbClr val="6D6F71"/>
              </a:solidFill>
            </a:endParaRPr>
          </a:p>
        </p:txBody>
      </p:sp>
      <p:pic>
        <p:nvPicPr>
          <p:cNvPr id="11" name="Picture 10" descr="10 YouGov with Brand Line (Vertical)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29"/>
          <a:stretch/>
        </p:blipFill>
        <p:spPr>
          <a:xfrm>
            <a:off x="7152577" y="6408322"/>
            <a:ext cx="1685036" cy="3881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50407" y="6310313"/>
            <a:ext cx="534563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000" b="0">
                <a:latin typeface="+mj-lt"/>
              </a:defRPr>
            </a:lvl1pPr>
          </a:lstStyle>
          <a:p>
            <a:pPr defTabSz="984033"/>
            <a:r>
              <a:rPr dirty="0" smtClean="0">
                <a:solidFill>
                  <a:srgbClr val="6D6F71"/>
                </a:solidFill>
              </a:rPr>
              <a:t>Copyright 2014</a:t>
            </a:r>
            <a:endParaRPr dirty="0">
              <a:solidFill>
                <a:srgbClr val="6D6F7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253289" y="6065676"/>
            <a:ext cx="8746710" cy="324000"/>
          </a:xfrm>
          <a:prstGeom prst="rect">
            <a:avLst/>
          </a:prstGeom>
        </p:spPr>
        <p:txBody>
          <a:bodyPr lIns="0" tIns="36000" rIns="0" bIns="36000" anchor="b" anchorCtr="0">
            <a:noAutofit/>
          </a:bodyPr>
          <a:lstStyle>
            <a:lvl1pPr marL="2857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44500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714375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985838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12509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706093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8110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127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82144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6D6F71"/>
              </a:buClr>
              <a:buFont typeface="Arial" pitchFamily="34" charset="0"/>
              <a:buNone/>
            </a:pPr>
            <a:endParaRPr lang="de-DE" sz="1000" i="1" u="sng" dirty="0">
              <a:solidFill>
                <a:srgbClr val="6D6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6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84033" rtl="0" eaLnBrk="1" latinLnBrk="0" hangingPunct="1"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85750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itchFamily="2" charset="2"/>
        <a:buChar char="§"/>
        <a:defRPr sz="2000" b="0" kern="1200" baseline="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444500" indent="-269875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5000"/>
        <a:buFont typeface="Wingdings" pitchFamily="2" charset="2"/>
        <a:buChar char="§"/>
        <a:defRPr sz="1800" b="0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714375" indent="-269875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985838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1250950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tabLst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2706093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98110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0127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2144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017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033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050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8068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085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102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4119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6135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623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4033"/>
            <a:endParaRPr lang="en-GB" sz="1200" dirty="0" smtClean="0">
              <a:solidFill>
                <a:srgbClr val="FFFFFF"/>
              </a:solidFill>
            </a:endParaRPr>
          </a:p>
        </p:txBody>
      </p:sp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282575" y="188913"/>
            <a:ext cx="8580438" cy="801687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82575" y="1376364"/>
            <a:ext cx="8580438" cy="4616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575" y="6310313"/>
            <a:ext cx="704332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defTabSz="984033"/>
            <a:fld id="{8F5610C8-4100-4700-A695-ED7D190A45BE}" type="slidenum">
              <a:rPr lang="en-GB" smtClean="0">
                <a:solidFill>
                  <a:srgbClr val="6D6F71"/>
                </a:solidFill>
              </a:rPr>
              <a:pPr defTabSz="984033"/>
              <a:t>‹#›</a:t>
            </a:fld>
            <a:endParaRPr lang="en-GB" dirty="0">
              <a:solidFill>
                <a:srgbClr val="6D6F71"/>
              </a:solidFill>
            </a:endParaRPr>
          </a:p>
        </p:txBody>
      </p:sp>
      <p:pic>
        <p:nvPicPr>
          <p:cNvPr id="11" name="Picture 10" descr="10 YouGov with Brand Line (Vertical)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29"/>
          <a:stretch/>
        </p:blipFill>
        <p:spPr>
          <a:xfrm>
            <a:off x="7152577" y="6408322"/>
            <a:ext cx="1685036" cy="3881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50407" y="6310313"/>
            <a:ext cx="534563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000" b="0">
                <a:latin typeface="+mj-lt"/>
              </a:defRPr>
            </a:lvl1pPr>
          </a:lstStyle>
          <a:p>
            <a:pPr defTabSz="984033"/>
            <a:r>
              <a:rPr dirty="0" smtClean="0">
                <a:solidFill>
                  <a:srgbClr val="6D6F71"/>
                </a:solidFill>
              </a:rPr>
              <a:t>Copyright 2014</a:t>
            </a:r>
            <a:endParaRPr dirty="0">
              <a:solidFill>
                <a:srgbClr val="6D6F7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253289" y="6065676"/>
            <a:ext cx="8746710" cy="324000"/>
          </a:xfrm>
          <a:prstGeom prst="rect">
            <a:avLst/>
          </a:prstGeom>
        </p:spPr>
        <p:txBody>
          <a:bodyPr lIns="0" tIns="36000" rIns="0" bIns="36000" anchor="b" anchorCtr="0">
            <a:noAutofit/>
          </a:bodyPr>
          <a:lstStyle>
            <a:lvl1pPr marL="2857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44500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714375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985838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12509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706093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8110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127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82144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6D6F71"/>
              </a:buClr>
              <a:buFont typeface="Arial" pitchFamily="34" charset="0"/>
              <a:buNone/>
            </a:pPr>
            <a:endParaRPr lang="de-DE" sz="1000" i="1" u="sng" dirty="0">
              <a:solidFill>
                <a:srgbClr val="6D6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7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84033" rtl="0" eaLnBrk="1" latinLnBrk="0" hangingPunct="1"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85750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itchFamily="2" charset="2"/>
        <a:buChar char="§"/>
        <a:defRPr sz="2000" b="0" kern="1200" baseline="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444500" indent="-269875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5000"/>
        <a:buFont typeface="Wingdings" pitchFamily="2" charset="2"/>
        <a:buChar char="§"/>
        <a:defRPr sz="1800" b="0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714375" indent="-269875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985838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1250950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tabLst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2706093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98110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0127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2144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017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033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050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8068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085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102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4119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6135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623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84033"/>
            <a:endParaRPr lang="en-GB" sz="1200" dirty="0" smtClean="0">
              <a:solidFill>
                <a:srgbClr val="FFFFFF"/>
              </a:solidFill>
            </a:endParaRPr>
          </a:p>
        </p:txBody>
      </p:sp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282575" y="188913"/>
            <a:ext cx="8580438" cy="801687"/>
          </a:xfrm>
          <a:prstGeom prst="rect">
            <a:avLst/>
          </a:prstGeom>
        </p:spPr>
        <p:txBody>
          <a:bodyPr vert="horz" lIns="90000" tIns="45720" rIns="91440" bIns="45720" rtlCol="0" anchor="b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82575" y="1376364"/>
            <a:ext cx="8580438" cy="4616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2575" y="6310313"/>
            <a:ext cx="704332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defTabSz="984033"/>
            <a:fld id="{8F5610C8-4100-4700-A695-ED7D190A45BE}" type="slidenum">
              <a:rPr lang="en-GB" smtClean="0">
                <a:solidFill>
                  <a:srgbClr val="6D6F71"/>
                </a:solidFill>
              </a:rPr>
              <a:pPr defTabSz="984033"/>
              <a:t>‹#›</a:t>
            </a:fld>
            <a:endParaRPr lang="en-GB" dirty="0">
              <a:solidFill>
                <a:srgbClr val="6D6F71"/>
              </a:solidFill>
            </a:endParaRPr>
          </a:p>
        </p:txBody>
      </p:sp>
      <p:pic>
        <p:nvPicPr>
          <p:cNvPr id="11" name="Picture 10" descr="10 YouGov with Brand Line (Vertical).png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29"/>
          <a:stretch/>
        </p:blipFill>
        <p:spPr>
          <a:xfrm>
            <a:off x="7152577" y="6408322"/>
            <a:ext cx="1685036" cy="38818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050407" y="6310313"/>
            <a:ext cx="5345631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GB" sz="1000" b="0">
                <a:latin typeface="+mj-lt"/>
              </a:defRPr>
            </a:lvl1pPr>
          </a:lstStyle>
          <a:p>
            <a:pPr defTabSz="984033"/>
            <a:r>
              <a:rPr dirty="0" smtClean="0">
                <a:solidFill>
                  <a:srgbClr val="6D6F71"/>
                </a:solidFill>
              </a:rPr>
              <a:t>Copyright 2014</a:t>
            </a:r>
            <a:endParaRPr dirty="0">
              <a:solidFill>
                <a:srgbClr val="6D6F7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253289" y="6065676"/>
            <a:ext cx="8746710" cy="324000"/>
          </a:xfrm>
          <a:prstGeom prst="rect">
            <a:avLst/>
          </a:prstGeom>
        </p:spPr>
        <p:txBody>
          <a:bodyPr lIns="0" tIns="36000" rIns="0" bIns="36000" anchor="b" anchorCtr="0">
            <a:noAutofit/>
          </a:bodyPr>
          <a:lstStyle>
            <a:lvl1pPr marL="2857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444500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2pPr>
            <a:lvl3pPr marL="714375" indent="-269875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3pPr>
            <a:lvl4pPr marL="985838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1250950" indent="-285750" algn="l" defTabSz="984033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5000"/>
              <a:buFont typeface="Arial" pitchFamily="34" charset="0"/>
              <a:buChar char="•"/>
              <a:tabLst/>
              <a:defRPr sz="1050" b="0" i="1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5pPr>
            <a:lvl6pPr marL="2706093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98110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90127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82144" indent="-246008" algn="l" defTabSz="98403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6D6F71"/>
              </a:buClr>
              <a:buFont typeface="Arial" pitchFamily="34" charset="0"/>
              <a:buNone/>
            </a:pPr>
            <a:endParaRPr lang="de-DE" sz="1000" i="1" u="sng" dirty="0">
              <a:solidFill>
                <a:srgbClr val="6D6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5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84033" rtl="0" eaLnBrk="1" latinLnBrk="0" hangingPunct="1">
        <a:spcBef>
          <a:spcPct val="0"/>
        </a:spcBef>
        <a:buNone/>
        <a:defRPr sz="3600" b="0" kern="120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85750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Wingdings" pitchFamily="2" charset="2"/>
        <a:buChar char="§"/>
        <a:defRPr sz="2000" b="0" kern="1200" baseline="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444500" indent="-269875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95000"/>
        <a:buFont typeface="Wingdings" pitchFamily="2" charset="2"/>
        <a:buChar char="§"/>
        <a:defRPr sz="1800" b="0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714375" indent="-269875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985838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1250950" indent="-285750" algn="l" defTabSz="984033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05000"/>
        <a:buFont typeface="Wingdings" pitchFamily="2" charset="2"/>
        <a:buChar char="§"/>
        <a:tabLst/>
        <a:defRPr sz="1600" b="0" i="1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2706093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98110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90127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82144" indent="-246008" algn="l" defTabSz="98403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2017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4033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050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8068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0085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2102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4119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36135" algn="l" defTabSz="9840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image" Target="../media/image11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gif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" y="56111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Innovation </a:t>
            </a:r>
          </a:p>
          <a:p>
            <a:pPr algn="ctr"/>
            <a:r>
              <a:rPr lang="en-GB" sz="2400" dirty="0" smtClean="0">
                <a:solidFill>
                  <a:srgbClr val="A2A1A1"/>
                </a:solidFill>
              </a:rPr>
              <a:t>Closing the Loop</a:t>
            </a:r>
            <a:endParaRPr lang="en-GB" sz="2400" dirty="0">
              <a:solidFill>
                <a:srgbClr val="A2A1A1"/>
              </a:solidFill>
            </a:endParaRPr>
          </a:p>
        </p:txBody>
      </p:sp>
      <p:pic>
        <p:nvPicPr>
          <p:cNvPr id="4108" name="Picture 12" descr="https://upload.wikimedia.org/wikipedia/commons/thumb/5/58/Infinity_in_circle.svg/2000px-Infinity_in_circle.svg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70" y="1905818"/>
            <a:ext cx="3308060" cy="33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paidsurveyreviews.co.uk/images/YouGov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5481369"/>
            <a:ext cx="2476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95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8347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Solutions</a:t>
            </a:r>
          </a:p>
          <a:p>
            <a:pPr algn="ctr"/>
            <a:r>
              <a:rPr lang="en-GB" sz="2400" dirty="0" smtClean="0">
                <a:solidFill>
                  <a:srgbClr val="A2A1A1"/>
                </a:solidFill>
              </a:rPr>
              <a:t>Closing the Loop</a:t>
            </a:r>
            <a:endParaRPr lang="en-GB" sz="2400" dirty="0">
              <a:solidFill>
                <a:srgbClr val="A2A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3219" y="3282723"/>
            <a:ext cx="299817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How can I better use the data I already have</a:t>
            </a:r>
            <a:r>
              <a:rPr lang="en-GB" sz="1600" dirty="0" smtClean="0"/>
              <a:t>?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What can deeper profiling tell me that I don’t already know to gain a competitive edge in my sector</a:t>
            </a:r>
            <a:r>
              <a:rPr lang="en-GB" sz="1600" dirty="0" smtClean="0"/>
              <a:t>?</a:t>
            </a:r>
          </a:p>
          <a:p>
            <a:pPr algn="ctr"/>
            <a:endParaRPr lang="en-GB" sz="1600" dirty="0"/>
          </a:p>
          <a:p>
            <a:pPr algn="ctr"/>
            <a:r>
              <a:rPr lang="en-GB" sz="1600" dirty="0"/>
              <a:t>How can I better personalise creative to create better engagement?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" name="Oval 1"/>
          <p:cNvSpPr/>
          <p:nvPr/>
        </p:nvSpPr>
        <p:spPr>
          <a:xfrm>
            <a:off x="1620981" y="1115291"/>
            <a:ext cx="1842655" cy="17664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97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Planning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652654" y="1115291"/>
            <a:ext cx="1842655" cy="176645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97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Delivery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074892" y="3282723"/>
            <a:ext cx="2998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How can I action my segmentation in the digital space</a:t>
            </a:r>
            <a:r>
              <a:rPr lang="en-GB" sz="1600" dirty="0" smtClean="0"/>
              <a:t>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600" dirty="0"/>
          </a:p>
          <a:p>
            <a:pPr algn="ctr"/>
            <a:r>
              <a:rPr lang="en-GB" sz="1600" dirty="0"/>
              <a:t>How do I know if my campaign is reaching the right people</a:t>
            </a:r>
            <a:r>
              <a:rPr lang="en-GB" sz="1600" dirty="0" smtClean="0"/>
              <a:t>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600" dirty="0"/>
          </a:p>
          <a:p>
            <a:pPr algn="ctr"/>
            <a:r>
              <a:rPr lang="en-GB" sz="1600" dirty="0"/>
              <a:t>How can I tell if my campaign has had a positive effect on my brand and sales?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3868246" y="2110367"/>
            <a:ext cx="1343891" cy="29787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3868247" y="1566342"/>
            <a:ext cx="1343891" cy="297873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5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022764" y="1018309"/>
            <a:ext cx="1842655" cy="17664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Planning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195455" y="1018309"/>
            <a:ext cx="1842655" cy="17664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3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Delivery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1638531" y="4884711"/>
            <a:ext cx="2611120" cy="5265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Plan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38531" y="3130894"/>
            <a:ext cx="2611120" cy="5265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Fuse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638531" y="4002388"/>
            <a:ext cx="2611120" cy="53261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Profile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11222" y="4884711"/>
            <a:ext cx="2611120" cy="5265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 smtClean="0">
                <a:solidFill>
                  <a:srgbClr val="C00000"/>
                </a:solidFill>
              </a:rPr>
              <a:t>Measure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11222" y="3131691"/>
            <a:ext cx="2611120" cy="5249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Action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11222" y="4005168"/>
            <a:ext cx="2611120" cy="53102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 smtClean="0">
                <a:solidFill>
                  <a:srgbClr val="C00000"/>
                </a:solidFill>
              </a:rPr>
              <a:t>Track</a:t>
            </a:r>
            <a:endParaRPr lang="en-GB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0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2" descr="https://upload.wikimedia.org/wikipedia/commons/thumb/5/58/Infinity_in_circle.svg/2000px-Infinity_in_circle.svg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42" y="651166"/>
            <a:ext cx="542952" cy="54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6055360" y="2157672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</a:rPr>
              <a:t>Plan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8320" y="2157672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</a:rPr>
              <a:t>Fuse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91840" y="2157672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</a:rPr>
              <a:t>Profile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055360" y="4092102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dirty="0" smtClean="0">
                <a:solidFill>
                  <a:srgbClr val="C00000"/>
                </a:solidFill>
              </a:rPr>
              <a:t>Measure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28320" y="4092102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C00000"/>
                </a:solidFill>
              </a:rPr>
              <a:t>Action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291840" y="4092102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800" dirty="0" smtClean="0">
                <a:solidFill>
                  <a:srgbClr val="C00000"/>
                </a:solidFill>
              </a:rPr>
              <a:t>Track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319" y="131559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Closing the Loop Model</a:t>
            </a:r>
          </a:p>
        </p:txBody>
      </p:sp>
      <p:sp>
        <p:nvSpPr>
          <p:cNvPr id="53" name="Right Arrow 52"/>
          <p:cNvSpPr/>
          <p:nvPr/>
        </p:nvSpPr>
        <p:spPr>
          <a:xfrm>
            <a:off x="5897880" y="2684222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ight Arrow 53"/>
          <p:cNvSpPr/>
          <p:nvPr/>
        </p:nvSpPr>
        <p:spPr>
          <a:xfrm>
            <a:off x="3139440" y="2684222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ight Arrow 64"/>
          <p:cNvSpPr/>
          <p:nvPr/>
        </p:nvSpPr>
        <p:spPr>
          <a:xfrm>
            <a:off x="5897880" y="4642805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ight Arrow 65"/>
          <p:cNvSpPr/>
          <p:nvPr/>
        </p:nvSpPr>
        <p:spPr>
          <a:xfrm>
            <a:off x="3139440" y="4642805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/>
          <p:cNvSpPr/>
          <p:nvPr/>
        </p:nvSpPr>
        <p:spPr>
          <a:xfrm>
            <a:off x="1717915" y="2311921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1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476355" y="2311921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2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246580" y="2305963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3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1717914" y="4246228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4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476355" y="4246228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5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283989" y="4246228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6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1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2919" y="2198212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25-34 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Sports 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Drinks </a:t>
            </a:r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Football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07973" y="2198212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25-34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Sports 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Cycling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02515" y="2198212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25-34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Sports 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Swimming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03027" y="2198212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25-34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Sports 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Athletics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2919" y="4068434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35-44 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Sports 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Football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07973" y="4068434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35-44 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Sports 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Cycling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02515" y="4068434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35-44 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Sports 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Running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03027" y="4068434"/>
            <a:ext cx="1870954" cy="12030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Male </a:t>
            </a:r>
          </a:p>
          <a:p>
            <a:pPr lvl="0" algn="ctr" defTabSz="984033"/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35-44 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Sports </a:t>
            </a:r>
            <a:r>
              <a:rPr lang="en-GB" sz="1200" dirty="0">
                <a:solidFill>
                  <a:prstClr val="white">
                    <a:lumMod val="50000"/>
                  </a:prstClr>
                </a:solidFill>
              </a:rPr>
              <a:t>Drinks Consumers</a:t>
            </a:r>
          </a:p>
          <a:p>
            <a:pPr lvl="0" algn="ctr" defTabSz="984033"/>
            <a:r>
              <a:rPr lang="en-GB" sz="1200" dirty="0" smtClean="0">
                <a:solidFill>
                  <a:prstClr val="white">
                    <a:lumMod val="50000"/>
                  </a:prstClr>
                </a:solidFill>
              </a:rPr>
              <a:t>Swimming</a:t>
            </a:r>
            <a:endParaRPr lang="en-GB" sz="12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2919" y="1819220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(1)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07973" y="1819220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(2)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03027" y="1819220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(3)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2515" y="1819220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(4)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2919" y="3605582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(5)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03540" y="3604057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(6)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03027" y="3604057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(7)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02514" y="3604057"/>
            <a:ext cx="187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84033"/>
            <a:r>
              <a:rPr lang="en-GB" sz="1100" b="1" dirty="0" smtClean="0">
                <a:solidFill>
                  <a:srgbClr val="973936"/>
                </a:solidFill>
              </a:rPr>
              <a:t>Segment (8)</a:t>
            </a:r>
            <a:endParaRPr lang="en-GB" sz="1100" b="1" dirty="0">
              <a:solidFill>
                <a:srgbClr val="97393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05163" y="6414776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Fuse</a:t>
            </a:r>
            <a:endParaRPr lang="en-GB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3401131" y="376951"/>
            <a:ext cx="3474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solidFill>
                  <a:srgbClr val="973936"/>
                </a:solidFill>
              </a:rPr>
              <a:t>How can I better use the data I already have?</a:t>
            </a:r>
          </a:p>
        </p:txBody>
      </p:sp>
    </p:spTree>
    <p:extLst>
      <p:ext uri="{BB962C8B-B14F-4D97-AF65-F5344CB8AC3E}">
        <p14:creationId xmlns:p14="http://schemas.microsoft.com/office/powerpoint/2010/main" val="865654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675821" y="3170288"/>
            <a:ext cx="1664399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Mental Strengths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Personality…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Experience</a:t>
            </a:r>
            <a:endParaRPr lang="en-GB" sz="1000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Processing speed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Emotional intelligence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Verbal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Mathematical</a:t>
            </a:r>
          </a:p>
        </p:txBody>
      </p:sp>
      <p:pic>
        <p:nvPicPr>
          <p:cNvPr id="33" name="Picture 32" descr="http://icons.iconarchive.com/icons/cornmanthe3rd/plex-android/96/lightbulb-icon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04" y="2902033"/>
            <a:ext cx="290200" cy="2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05163" y="6414776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206413" y="4673027"/>
            <a:ext cx="1320547" cy="125137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Radio Stations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Listened last 30 days…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Radio 2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Radio 5 Live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LBC 97.3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Radio 4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Radio 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42316" y="5006299"/>
            <a:ext cx="1284671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Career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Job title…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Engineer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Network Manager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Trainer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Police Officer Teacher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49843" y="1563641"/>
            <a:ext cx="1249525" cy="1303410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Airline Loyalty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Member of…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British Airways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Lufthansa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American Airlines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Air France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Delta Airlines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27871" y="3233850"/>
            <a:ext cx="1779383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Magazines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Read…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Economist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InStyle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Esquire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Ideal Home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Men's Fitness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579094" y="1363262"/>
            <a:ext cx="1479963" cy="1218707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Hotels &amp; Guides</a:t>
            </a:r>
            <a:endParaRPr lang="en-GB" sz="100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Customer of…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TripAdvisor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Booking.com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trailfinders.com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Rough Guides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lastminute.com</a:t>
            </a:r>
          </a:p>
          <a:p>
            <a:pPr marL="0" marR="0" lvl="0" indent="0" algn="ctr" defTabSz="91440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kern="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6176" y="1251296"/>
            <a:ext cx="1549645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Interests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General…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Business and Finance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International News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Travel and Holidays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Personal Finance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Politics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38498" y="1277995"/>
            <a:ext cx="1517431" cy="1218707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TV Shows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Watched…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Star Trek: Enterprise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Breakfast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Modern Family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Football Gold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Frasier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21065" y="1415159"/>
            <a:ext cx="1403102" cy="1218707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Languages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Spoken…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German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Spanish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Italian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French</a:t>
            </a:r>
          </a:p>
          <a:p>
            <a:pPr lvl="0" algn="ctr" defTabSz="914400" fontAlgn="b">
              <a:defRPr/>
            </a:pPr>
            <a:r>
              <a:rPr lang="en-GB" sz="1000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Portuguese</a:t>
            </a:r>
            <a:endParaRPr lang="en-GB" sz="1000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endParaRPr lang="en-GB" sz="1000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69278" y="4786439"/>
            <a:ext cx="156319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Exchange Services</a:t>
            </a:r>
            <a:endParaRPr lang="en-GB" sz="100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Last 12 months…</a:t>
            </a:r>
            <a:endParaRPr lang="en-GB" sz="700" i="1" kern="0" dirty="0">
              <a:solidFill>
                <a:srgbClr val="A7A9A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endParaRPr lang="en-GB" sz="1000" kern="0" dirty="0">
              <a:solidFill>
                <a:srgbClr val="A7A9A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Post Office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Saga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Sainsbury’s Finance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Co-operative Bank Plc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American Express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1159" y="3093569"/>
            <a:ext cx="192703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World Places</a:t>
            </a:r>
            <a:endParaRPr lang="en-GB" sz="100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Liked…</a:t>
            </a:r>
            <a:endParaRPr lang="en-GB" sz="700" i="1" kern="0" dirty="0">
              <a:solidFill>
                <a:srgbClr val="A7A9A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endParaRPr lang="en-GB" sz="1000" kern="0" dirty="0">
              <a:solidFill>
                <a:srgbClr val="A7A9A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New York City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Venice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Germany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Portugal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53410" y="1589779"/>
            <a:ext cx="15728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Airlines</a:t>
            </a:r>
            <a:endParaRPr lang="en-GB" sz="1000" b="1" kern="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Customer of…</a:t>
            </a:r>
            <a:endParaRPr lang="en-GB" sz="700" i="1" kern="0" dirty="0">
              <a:solidFill>
                <a:srgbClr val="A7A9A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endParaRPr lang="en-GB" sz="1000" kern="0" dirty="0">
              <a:solidFill>
                <a:srgbClr val="A7A9AC">
                  <a:lumMod val="50000"/>
                </a:srgb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British Airways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easyJet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Aer Lingus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Singapore Airlines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rgbClr val="A7A9AC">
                    <a:lumMod val="50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Air New Zealand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20497" y="4680862"/>
            <a:ext cx="1426864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TV Channels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Watched last 30 days…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One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ITV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Two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More 4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BBC News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316967" y="3015533"/>
            <a:ext cx="1488351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Life Events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Next 12 months…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Travel abroad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Buy a house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Get married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Get engaged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Buy a car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359728" y="4680862"/>
            <a:ext cx="1617982" cy="1389239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Airport Activities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Regularly partake…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 airline lounges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Shop at pharmacies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Go to the pub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 the airport WiFi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Shop at Duty Free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22559" y="1341081"/>
            <a:ext cx="1494577" cy="1252338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kern="0" noProof="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Issues</a:t>
            </a: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>
              <a:defRPr/>
            </a:pPr>
            <a:r>
              <a:rPr lang="en-GB" sz="700" i="1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Top importance…</a:t>
            </a:r>
            <a:endParaRPr lang="en-GB" sz="700" i="1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Republicanism </a:t>
            </a:r>
          </a:p>
          <a:p>
            <a:pPr lvl="0" algn="ctr" defTabSz="914400" fontAlgn="b">
              <a:defRPr/>
            </a:pP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1000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EU </a:t>
            </a:r>
          </a:p>
          <a:p>
            <a:pPr lvl="0" algn="ctr" defTabSz="914400" fontAlgn="b">
              <a:defRPr/>
            </a:pPr>
            <a:r>
              <a:rPr lang="en-GB" sz="1000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Nuclear </a:t>
            </a: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energy </a:t>
            </a:r>
            <a:endParaRPr lang="en-GB" sz="1000" kern="0" dirty="0" smtClean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r>
              <a:rPr lang="en-GB" sz="1000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Scottish </a:t>
            </a:r>
            <a:r>
              <a:rPr lang="en-GB" sz="1000" kern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independence </a:t>
            </a:r>
            <a:r>
              <a:rPr lang="en-GB" sz="1000" kern="0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Railway nationalisation</a:t>
            </a:r>
            <a:endParaRPr lang="en-GB" sz="1000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lvl="0" algn="ctr" defTabSz="914400" fontAlgn="b">
              <a:defRPr/>
            </a:pPr>
            <a:endParaRPr lang="en-GB" sz="1000" kern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https://www.westsomersetonline.gov.uk/Images/Logos/Post-Office-logo?width=50&amp;height=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553" y="4536540"/>
            <a:ext cx="252639" cy="18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www.inkace.com/media/catalog/product/cache/1/thumbnail/50x/9df78eab33525d08d6e5fb8d27136e95/s/t/star_trek_logo_deca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48" y="944453"/>
            <a:ext cx="271432" cy="27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www.cortijo-rosario.com/logos/ba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8335" y="1295157"/>
            <a:ext cx="552539" cy="2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www.cortijo-rosario.com/logos/ba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74102" y="1332401"/>
            <a:ext cx="552539" cy="2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thecompasses-gomshall.co.uk/images/trip-advisor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48" y="1010165"/>
            <a:ext cx="216454" cy="21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www.oceanvalour.co.uk/wp-content/uploads/2015/04/usa-flag-small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38" y="2895464"/>
            <a:ext cx="288272" cy="14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oysterband.co.uk/images/news_pics/BBCRadio2logo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713" y="4469967"/>
            <a:ext cx="391722" cy="2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8" descr="http://clubscachefly.cachefly.net/201/images/offer/airport_lounge_rev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4081" y="4515869"/>
            <a:ext cx="225037" cy="2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 descr="https://www.york.ac.uk/media/history/images/news-events/bbc-logo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8274" y="4588306"/>
            <a:ext cx="411309" cy="15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0" descr="http://www.travelforum.se/images/icons/airplane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74" y="2754671"/>
            <a:ext cx="377060" cy="3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http://www.userlogos.org/files/logos/exld/TheEconomist%20(no%20reflection)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506" y="3075956"/>
            <a:ext cx="436115" cy="2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http://www.prudential.com/media/managed/ajax/img/Germany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24" y="1127490"/>
            <a:ext cx="203280" cy="20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://cdn.flaticon.com/png/256/4493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0" y="1113928"/>
            <a:ext cx="207355" cy="20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s://cdn0.iconfinder.com/data/icons/TWG_Retina_Icons/48/spanner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831" y="4851107"/>
            <a:ext cx="154668" cy="1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s://universityofglasgowlibrary.files.wordpress.com/2011/05/ballot-box-3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084" y="1044482"/>
            <a:ext cx="185525" cy="25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Profile</a:t>
            </a:r>
            <a:endParaRPr lang="en-GB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1339436" y="286050"/>
            <a:ext cx="5567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rgbClr val="973936"/>
                </a:solidFill>
              </a:rPr>
              <a:t>What can deeper profiling tell me that I don’t already know to gain a competitive edge in my sector?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489374" y="2826173"/>
            <a:ext cx="2185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kern="0" dirty="0" smtClean="0">
                <a:solidFill>
                  <a:srgbClr val="973936"/>
                </a:solidFill>
                <a:cs typeface="Arial"/>
                <a:sym typeface="Arial"/>
                <a:rtl val="0"/>
              </a:rPr>
              <a:t>Your Customers Under a New Lens</a:t>
            </a:r>
          </a:p>
        </p:txBody>
      </p:sp>
      <p:pic>
        <p:nvPicPr>
          <p:cNvPr id="25602" name="Picture 2" descr="https://image.freepik.com/free-icon/users-group_318-48680.png"/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47" y="3479130"/>
            <a:ext cx="1119695" cy="111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70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Plan</a:t>
            </a:r>
            <a:endParaRPr lang="en-GB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415859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12652" y="2226810"/>
            <a:ext cx="5463664" cy="3193846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6924" y="4168105"/>
            <a:ext cx="2388821" cy="1237032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Well Educated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Organised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Encouraging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Independent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Perseverant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6923" y="2211291"/>
            <a:ext cx="2388822" cy="1237032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Social Skills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Musical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Emotional Intelligence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Memory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Aesthetic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9790" y="1718921"/>
            <a:ext cx="32511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kern="0" dirty="0" smtClean="0">
                <a:solidFill>
                  <a:srgbClr val="973936"/>
                </a:solidFill>
                <a:cs typeface="Arial"/>
                <a:sym typeface="Arial"/>
                <a:rtl val="0"/>
              </a:rPr>
              <a:t>Mental Strengths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9789" y="3739215"/>
            <a:ext cx="3251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kern="0" dirty="0" smtClean="0">
                <a:solidFill>
                  <a:srgbClr val="973936"/>
                </a:solidFill>
                <a:cs typeface="Arial"/>
                <a:sym typeface="Arial"/>
                <a:rtl val="0"/>
              </a:rPr>
              <a:t>Positive Traits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82532" y="2295809"/>
            <a:ext cx="5323905" cy="3040250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Animal that best describes their personality: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Wolf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Actor would like to play them: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Leonardo DiCaprio / Kiera Knightley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Things believed in: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Karma / cosmic justice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Would most like to be named after: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A theory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Introvert or extrovert: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Get energy by being in a group of people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Outlook on the world in general: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Getting better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Cat or dog person: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Dog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0" cap="none" spc="0" normalizeH="0" baseline="0" noProof="0" dirty="0" smtClean="0">
              <a:ln>
                <a:noFill/>
              </a:ln>
              <a:solidFill>
                <a:srgbClr val="89B4B8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4C4C4C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Opinion on food: </a:t>
            </a:r>
            <a:r>
              <a:rPr kumimoji="0" lang="en-GB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89B4B8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  <a:rtl val="0"/>
              </a:rPr>
              <a:t>I eat to live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86217" y="1742353"/>
            <a:ext cx="32511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kern="0" dirty="0" smtClean="0">
                <a:solidFill>
                  <a:srgbClr val="973936"/>
                </a:solidFill>
                <a:cs typeface="Arial"/>
                <a:sym typeface="Arial"/>
                <a:rtl val="0"/>
              </a:rPr>
              <a:t>And some of the oddities…</a:t>
            </a:r>
          </a:p>
        </p:txBody>
      </p:sp>
      <p:pic>
        <p:nvPicPr>
          <p:cNvPr id="14" name="Picture 2" descr="http://www.therestlessempire.com/wp-content/uploads/2015/04/head-outline-black-hi-361x5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3" y="1712650"/>
            <a:ext cx="290466" cy="4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cdn0.iconfinder.com/data/icons/superuser-web-kit/512/plus_sign_add_first_aid_medical_positive_increase_expand-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3" y="3739215"/>
            <a:ext cx="320146" cy="3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vignette3.wikia.nocookie.net/youngonespack/images/f/f4/Pixel-Wolf_icon.png/revision/latest?cb=2013042004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81" y="4338033"/>
            <a:ext cx="749948" cy="7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-49435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1461654" y="389291"/>
            <a:ext cx="5444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rgbClr val="973936"/>
                </a:solidFill>
              </a:rPr>
              <a:t>How </a:t>
            </a:r>
            <a:r>
              <a:rPr lang="en-GB" sz="1400" dirty="0">
                <a:solidFill>
                  <a:srgbClr val="973936"/>
                </a:solidFill>
              </a:rPr>
              <a:t>can I better personalise creative to create better engagement?</a:t>
            </a:r>
          </a:p>
        </p:txBody>
      </p:sp>
    </p:spTree>
    <p:extLst>
      <p:ext uri="{BB962C8B-B14F-4D97-AF65-F5344CB8AC3E}">
        <p14:creationId xmlns:p14="http://schemas.microsoft.com/office/powerpoint/2010/main" val="27999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Action</a:t>
            </a:r>
            <a:endParaRPr lang="en-GB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4930999" y="2883452"/>
            <a:ext cx="252237" cy="246782"/>
          </a:xfrm>
          <a:prstGeom prst="ellips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4930999" y="3222830"/>
            <a:ext cx="252237" cy="24678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4930998" y="3558408"/>
            <a:ext cx="252237" cy="246782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183235" y="2848702"/>
            <a:ext cx="2635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73936"/>
                </a:solidFill>
              </a:rPr>
              <a:t>DMP Cookie Pool (60m+)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3234" y="3190433"/>
            <a:ext cx="4105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73936"/>
                </a:solidFill>
              </a:rPr>
              <a:t>Partner Cookies (250,000)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3235" y="3530607"/>
            <a:ext cx="358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73936"/>
                </a:solidFill>
              </a:rPr>
              <a:t>Your Target Market (10,000)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28597" y="952795"/>
            <a:ext cx="4426528" cy="416329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2895597" y="2864215"/>
            <a:ext cx="1246912" cy="119199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3290453" y="3300715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/>
          <p:cNvSpPr/>
          <p:nvPr/>
        </p:nvSpPr>
        <p:spPr>
          <a:xfrm>
            <a:off x="3484417" y="3300715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3290453" y="3501829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3484417" y="3501829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3484417" y="3702668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3678381" y="3501829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Oval 19"/>
          <p:cNvSpPr/>
          <p:nvPr/>
        </p:nvSpPr>
        <p:spPr>
          <a:xfrm>
            <a:off x="3685914" y="3300715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3484417" y="3099511"/>
            <a:ext cx="145472" cy="131618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/>
          <p:cNvSpPr/>
          <p:nvPr/>
        </p:nvSpPr>
        <p:spPr>
          <a:xfrm>
            <a:off x="2951017" y="198030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3144981" y="198030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/>
          <p:cNvSpPr/>
          <p:nvPr/>
        </p:nvSpPr>
        <p:spPr>
          <a:xfrm>
            <a:off x="2951017" y="218141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3144981" y="218141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Oval 25"/>
          <p:cNvSpPr/>
          <p:nvPr/>
        </p:nvSpPr>
        <p:spPr>
          <a:xfrm>
            <a:off x="3144981" y="238225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/>
          <p:cNvSpPr/>
          <p:nvPr/>
        </p:nvSpPr>
        <p:spPr>
          <a:xfrm>
            <a:off x="3338945" y="218141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val 27"/>
          <p:cNvSpPr/>
          <p:nvPr/>
        </p:nvSpPr>
        <p:spPr>
          <a:xfrm>
            <a:off x="3346478" y="198030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3144981" y="1779099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Oval 29"/>
          <p:cNvSpPr/>
          <p:nvPr/>
        </p:nvSpPr>
        <p:spPr>
          <a:xfrm>
            <a:off x="2365665" y="252762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Oval 30"/>
          <p:cNvSpPr/>
          <p:nvPr/>
        </p:nvSpPr>
        <p:spPr>
          <a:xfrm>
            <a:off x="2559629" y="252762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2365665" y="2728741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/>
          <p:cNvSpPr/>
          <p:nvPr/>
        </p:nvSpPr>
        <p:spPr>
          <a:xfrm>
            <a:off x="2559629" y="2728741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Oval 33"/>
          <p:cNvSpPr/>
          <p:nvPr/>
        </p:nvSpPr>
        <p:spPr>
          <a:xfrm>
            <a:off x="2559629" y="2929580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Oval 34"/>
          <p:cNvSpPr/>
          <p:nvPr/>
        </p:nvSpPr>
        <p:spPr>
          <a:xfrm>
            <a:off x="2753593" y="2728741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Oval 35"/>
          <p:cNvSpPr/>
          <p:nvPr/>
        </p:nvSpPr>
        <p:spPr>
          <a:xfrm>
            <a:off x="2761126" y="252762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Oval 36"/>
          <p:cNvSpPr/>
          <p:nvPr/>
        </p:nvSpPr>
        <p:spPr>
          <a:xfrm>
            <a:off x="2559629" y="232642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/>
          <p:cNvSpPr/>
          <p:nvPr/>
        </p:nvSpPr>
        <p:spPr>
          <a:xfrm>
            <a:off x="1880450" y="313107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Oval 38"/>
          <p:cNvSpPr/>
          <p:nvPr/>
        </p:nvSpPr>
        <p:spPr>
          <a:xfrm>
            <a:off x="2074414" y="313107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Oval 39"/>
          <p:cNvSpPr/>
          <p:nvPr/>
        </p:nvSpPr>
        <p:spPr>
          <a:xfrm>
            <a:off x="1880450" y="3332190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/>
          <p:cNvSpPr/>
          <p:nvPr/>
        </p:nvSpPr>
        <p:spPr>
          <a:xfrm>
            <a:off x="2074414" y="3332190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Oval 41"/>
          <p:cNvSpPr/>
          <p:nvPr/>
        </p:nvSpPr>
        <p:spPr>
          <a:xfrm>
            <a:off x="2074414" y="3533029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Oval 42"/>
          <p:cNvSpPr/>
          <p:nvPr/>
        </p:nvSpPr>
        <p:spPr>
          <a:xfrm>
            <a:off x="2268378" y="3332190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Oval 43"/>
          <p:cNvSpPr/>
          <p:nvPr/>
        </p:nvSpPr>
        <p:spPr>
          <a:xfrm>
            <a:off x="2275911" y="313107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Oval 44"/>
          <p:cNvSpPr/>
          <p:nvPr/>
        </p:nvSpPr>
        <p:spPr>
          <a:xfrm>
            <a:off x="2074414" y="292987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/>
          <p:cNvSpPr/>
          <p:nvPr/>
        </p:nvSpPr>
        <p:spPr>
          <a:xfrm>
            <a:off x="2176983" y="1679304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Oval 46"/>
          <p:cNvSpPr/>
          <p:nvPr/>
        </p:nvSpPr>
        <p:spPr>
          <a:xfrm>
            <a:off x="2370947" y="1679304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Oval 47"/>
          <p:cNvSpPr/>
          <p:nvPr/>
        </p:nvSpPr>
        <p:spPr>
          <a:xfrm>
            <a:off x="2176983" y="188041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Oval 48"/>
          <p:cNvSpPr/>
          <p:nvPr/>
        </p:nvSpPr>
        <p:spPr>
          <a:xfrm>
            <a:off x="2370947" y="188041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Oval 49"/>
          <p:cNvSpPr/>
          <p:nvPr/>
        </p:nvSpPr>
        <p:spPr>
          <a:xfrm>
            <a:off x="2370947" y="208125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Oval 50"/>
          <p:cNvSpPr/>
          <p:nvPr/>
        </p:nvSpPr>
        <p:spPr>
          <a:xfrm>
            <a:off x="2564911" y="188041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Oval 51"/>
          <p:cNvSpPr/>
          <p:nvPr/>
        </p:nvSpPr>
        <p:spPr>
          <a:xfrm>
            <a:off x="2572444" y="1679304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Oval 52"/>
          <p:cNvSpPr/>
          <p:nvPr/>
        </p:nvSpPr>
        <p:spPr>
          <a:xfrm>
            <a:off x="2370947" y="1478100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Oval 53"/>
          <p:cNvSpPr/>
          <p:nvPr/>
        </p:nvSpPr>
        <p:spPr>
          <a:xfrm>
            <a:off x="1634233" y="230953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Oval 54"/>
          <p:cNvSpPr/>
          <p:nvPr/>
        </p:nvSpPr>
        <p:spPr>
          <a:xfrm>
            <a:off x="1828197" y="230953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Oval 55"/>
          <p:cNvSpPr/>
          <p:nvPr/>
        </p:nvSpPr>
        <p:spPr>
          <a:xfrm>
            <a:off x="1634233" y="251065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/>
          <p:cNvSpPr/>
          <p:nvPr/>
        </p:nvSpPr>
        <p:spPr>
          <a:xfrm>
            <a:off x="1828197" y="251065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Oval 57"/>
          <p:cNvSpPr/>
          <p:nvPr/>
        </p:nvSpPr>
        <p:spPr>
          <a:xfrm>
            <a:off x="1828197" y="2711491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9" name="Oval 58"/>
          <p:cNvSpPr/>
          <p:nvPr/>
        </p:nvSpPr>
        <p:spPr>
          <a:xfrm>
            <a:off x="2022161" y="251065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0" name="Oval 59"/>
          <p:cNvSpPr/>
          <p:nvPr/>
        </p:nvSpPr>
        <p:spPr>
          <a:xfrm>
            <a:off x="2029694" y="230953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Oval 60"/>
          <p:cNvSpPr/>
          <p:nvPr/>
        </p:nvSpPr>
        <p:spPr>
          <a:xfrm>
            <a:off x="1828197" y="2108334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Oval 61"/>
          <p:cNvSpPr/>
          <p:nvPr/>
        </p:nvSpPr>
        <p:spPr>
          <a:xfrm>
            <a:off x="4930998" y="3865388"/>
            <a:ext cx="252237" cy="2467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TextBox 62"/>
          <p:cNvSpPr txBox="1"/>
          <p:nvPr/>
        </p:nvSpPr>
        <p:spPr>
          <a:xfrm>
            <a:off x="5183235" y="3832991"/>
            <a:ext cx="358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73936"/>
                </a:solidFill>
              </a:rPr>
              <a:t>Your Extended Market (600,000)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21610" y="292547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Oval 65"/>
          <p:cNvSpPr/>
          <p:nvPr/>
        </p:nvSpPr>
        <p:spPr>
          <a:xfrm>
            <a:off x="1315574" y="292547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Oval 66"/>
          <p:cNvSpPr/>
          <p:nvPr/>
        </p:nvSpPr>
        <p:spPr>
          <a:xfrm>
            <a:off x="1121610" y="312658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Oval 67"/>
          <p:cNvSpPr/>
          <p:nvPr/>
        </p:nvSpPr>
        <p:spPr>
          <a:xfrm>
            <a:off x="1315574" y="312658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Oval 68"/>
          <p:cNvSpPr/>
          <p:nvPr/>
        </p:nvSpPr>
        <p:spPr>
          <a:xfrm>
            <a:off x="1315574" y="3327425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Oval 69"/>
          <p:cNvSpPr/>
          <p:nvPr/>
        </p:nvSpPr>
        <p:spPr>
          <a:xfrm>
            <a:off x="1509538" y="312658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" name="Oval 70"/>
          <p:cNvSpPr/>
          <p:nvPr/>
        </p:nvSpPr>
        <p:spPr>
          <a:xfrm>
            <a:off x="1517071" y="292547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Oval 71"/>
          <p:cNvSpPr/>
          <p:nvPr/>
        </p:nvSpPr>
        <p:spPr>
          <a:xfrm>
            <a:off x="1315574" y="272426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3" name="Oval 72"/>
          <p:cNvSpPr/>
          <p:nvPr/>
        </p:nvSpPr>
        <p:spPr>
          <a:xfrm>
            <a:off x="1406935" y="164548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Oval 73"/>
          <p:cNvSpPr/>
          <p:nvPr/>
        </p:nvSpPr>
        <p:spPr>
          <a:xfrm>
            <a:off x="1600899" y="164548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Oval 74"/>
          <p:cNvSpPr/>
          <p:nvPr/>
        </p:nvSpPr>
        <p:spPr>
          <a:xfrm>
            <a:off x="1406935" y="184659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Oval 75"/>
          <p:cNvSpPr/>
          <p:nvPr/>
        </p:nvSpPr>
        <p:spPr>
          <a:xfrm>
            <a:off x="1600899" y="184659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7" name="Oval 76"/>
          <p:cNvSpPr/>
          <p:nvPr/>
        </p:nvSpPr>
        <p:spPr>
          <a:xfrm>
            <a:off x="1600899" y="2047435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Oval 77"/>
          <p:cNvSpPr/>
          <p:nvPr/>
        </p:nvSpPr>
        <p:spPr>
          <a:xfrm>
            <a:off x="1794863" y="184659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" name="Oval 78"/>
          <p:cNvSpPr/>
          <p:nvPr/>
        </p:nvSpPr>
        <p:spPr>
          <a:xfrm>
            <a:off x="1802396" y="1645482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Oval 79"/>
          <p:cNvSpPr/>
          <p:nvPr/>
        </p:nvSpPr>
        <p:spPr>
          <a:xfrm>
            <a:off x="1600899" y="1444278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Oval 80"/>
          <p:cNvSpPr/>
          <p:nvPr/>
        </p:nvSpPr>
        <p:spPr>
          <a:xfrm>
            <a:off x="860199" y="217414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Oval 81"/>
          <p:cNvSpPr/>
          <p:nvPr/>
        </p:nvSpPr>
        <p:spPr>
          <a:xfrm>
            <a:off x="1054163" y="217414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3" name="Oval 82"/>
          <p:cNvSpPr/>
          <p:nvPr/>
        </p:nvSpPr>
        <p:spPr>
          <a:xfrm>
            <a:off x="860199" y="237525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Oval 83"/>
          <p:cNvSpPr/>
          <p:nvPr/>
        </p:nvSpPr>
        <p:spPr>
          <a:xfrm>
            <a:off x="1054163" y="237525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5" name="Oval 84"/>
          <p:cNvSpPr/>
          <p:nvPr/>
        </p:nvSpPr>
        <p:spPr>
          <a:xfrm>
            <a:off x="1054163" y="2576096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6" name="Oval 85"/>
          <p:cNvSpPr/>
          <p:nvPr/>
        </p:nvSpPr>
        <p:spPr>
          <a:xfrm>
            <a:off x="1248127" y="2375257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7" name="Oval 86"/>
          <p:cNvSpPr/>
          <p:nvPr/>
        </p:nvSpPr>
        <p:spPr>
          <a:xfrm>
            <a:off x="1255660" y="2174143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Oval 87"/>
          <p:cNvSpPr/>
          <p:nvPr/>
        </p:nvSpPr>
        <p:spPr>
          <a:xfrm>
            <a:off x="1054163" y="1972939"/>
            <a:ext cx="145472" cy="1316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9" name="TextBox 88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90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415859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719" y="4382643"/>
            <a:ext cx="2996043" cy="15462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22455" y="3616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400" dirty="0">
                <a:solidFill>
                  <a:srgbClr val="973936"/>
                </a:solidFill>
              </a:rPr>
              <a:t>How can I action my segmentation in the digital space?</a:t>
            </a:r>
          </a:p>
        </p:txBody>
      </p:sp>
    </p:spTree>
    <p:extLst>
      <p:ext uri="{BB962C8B-B14F-4D97-AF65-F5344CB8AC3E}">
        <p14:creationId xmlns:p14="http://schemas.microsoft.com/office/powerpoint/2010/main" val="2795070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ounded Rectangle 112"/>
          <p:cNvSpPr/>
          <p:nvPr/>
        </p:nvSpPr>
        <p:spPr>
          <a:xfrm>
            <a:off x="4130667" y="1326427"/>
            <a:ext cx="4175137" cy="468655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Track</a:t>
            </a:r>
            <a:endParaRPr lang="en-GB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2" name="Rectangle 1"/>
          <p:cNvSpPr/>
          <p:nvPr/>
        </p:nvSpPr>
        <p:spPr>
          <a:xfrm>
            <a:off x="4363653" y="1563333"/>
            <a:ext cx="1757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973936"/>
                </a:solidFill>
              </a:rPr>
              <a:t>Creative (A) Exposed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3" name="Picture 14" descr="http://us.cdn3.123rf.com/168nwm/dxinerz/dxinerz1504/dxinerz150400981/38796397-data-center-network-server-icon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88" y="3922476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://digitalsplashmedia.com/wp-content/uploads/2013/06/computer-icon-downloads-600x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1" y="1738496"/>
            <a:ext cx="3075445" cy="1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/>
          <a:srcRect r="20608"/>
          <a:stretch/>
        </p:blipFill>
        <p:spPr>
          <a:xfrm>
            <a:off x="956386" y="2031469"/>
            <a:ext cx="1139502" cy="93532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326" y="2382872"/>
            <a:ext cx="1154306" cy="70293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/>
          <a:srcRect l="68737" t="-846" b="77423"/>
          <a:stretch/>
        </p:blipFill>
        <p:spPr>
          <a:xfrm>
            <a:off x="1942969" y="2022072"/>
            <a:ext cx="448713" cy="220326"/>
          </a:xfrm>
          <a:prstGeom prst="rect">
            <a:avLst/>
          </a:prstGeom>
        </p:spPr>
      </p:pic>
      <p:cxnSp>
        <p:nvCxnSpPr>
          <p:cNvPr id="64" name="Straight Arrow Connector 63"/>
          <p:cNvCxnSpPr/>
          <p:nvPr/>
        </p:nvCxnSpPr>
        <p:spPr>
          <a:xfrm>
            <a:off x="2095888" y="3553009"/>
            <a:ext cx="0" cy="439530"/>
          </a:xfrm>
          <a:prstGeom prst="straightConnector1">
            <a:avLst/>
          </a:prstGeom>
          <a:ln w="698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53" y="1936658"/>
            <a:ext cx="1453436" cy="1673315"/>
          </a:xfrm>
          <a:prstGeom prst="roundRect">
            <a:avLst/>
          </a:prstGeom>
        </p:spPr>
      </p:pic>
      <p:cxnSp>
        <p:nvCxnSpPr>
          <p:cNvPr id="102" name="Straight Arrow Connector 101"/>
          <p:cNvCxnSpPr/>
          <p:nvPr/>
        </p:nvCxnSpPr>
        <p:spPr>
          <a:xfrm>
            <a:off x="2895988" y="4722576"/>
            <a:ext cx="1054608" cy="0"/>
          </a:xfrm>
          <a:prstGeom prst="straightConnector1">
            <a:avLst/>
          </a:prstGeom>
          <a:ln w="698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2322455" y="36165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sz="1400" dirty="0">
                <a:solidFill>
                  <a:srgbClr val="973936"/>
                </a:solidFill>
              </a:rPr>
              <a:t>How do I know if my campaign is reaching the right people?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336" y="1946056"/>
            <a:ext cx="1456182" cy="1665544"/>
          </a:xfrm>
          <a:prstGeom prst="roundRect">
            <a:avLst/>
          </a:prstGeom>
        </p:spPr>
      </p:pic>
      <p:sp>
        <p:nvSpPr>
          <p:cNvPr id="107" name="Rectangle 106"/>
          <p:cNvSpPr/>
          <p:nvPr/>
        </p:nvSpPr>
        <p:spPr>
          <a:xfrm>
            <a:off x="6320265" y="1568860"/>
            <a:ext cx="1757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973936"/>
                </a:solidFill>
              </a:rPr>
              <a:t>Creative (B) Exposed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4387441" y="3677454"/>
            <a:ext cx="1757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973936"/>
                </a:solidFill>
              </a:rPr>
              <a:t>Creative (C) Exposed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293841" y="3677454"/>
            <a:ext cx="17575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973936"/>
                </a:solidFill>
              </a:rPr>
              <a:t>Non-Exposed</a:t>
            </a:r>
            <a:endParaRPr lang="en-GB" sz="1400" dirty="0">
              <a:solidFill>
                <a:srgbClr val="973936"/>
              </a:solidFill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045" y="4047569"/>
            <a:ext cx="1450368" cy="1697080"/>
          </a:xfrm>
          <a:prstGeom prst="roundRect">
            <a:avLst/>
          </a:prstGeom>
        </p:spPr>
      </p:pic>
      <p:pic>
        <p:nvPicPr>
          <p:cNvPr id="111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415859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911" y="4047566"/>
            <a:ext cx="1453436" cy="1673881"/>
          </a:xfrm>
          <a:prstGeom prst="round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886696" y="1636164"/>
            <a:ext cx="1504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973936"/>
                </a:solidFill>
              </a:rPr>
              <a:t>Pixels</a:t>
            </a:r>
            <a:endParaRPr lang="en-GB" sz="1400" dirty="0">
              <a:solidFill>
                <a:srgbClr val="973936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1343395" y="5303150"/>
            <a:ext cx="15049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973936"/>
                </a:solidFill>
              </a:rPr>
              <a:t>Fusion and Group Creation</a:t>
            </a:r>
            <a:endParaRPr lang="en-GB" sz="1400" dirty="0">
              <a:solidFill>
                <a:srgbClr val="9739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71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Measure</a:t>
            </a:r>
            <a:endParaRPr lang="en-GB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5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415859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4288" y="1623571"/>
            <a:ext cx="8248515" cy="4017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086829"/>
              </p:ext>
            </p:extLst>
          </p:nvPr>
        </p:nvGraphicFramePr>
        <p:xfrm>
          <a:off x="-123261" y="1968221"/>
          <a:ext cx="8829675" cy="3744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 flipV="1">
            <a:off x="6176937" y="2220534"/>
            <a:ext cx="0" cy="24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82491" y="2220534"/>
            <a:ext cx="0" cy="24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755568" y="1594328"/>
            <a:ext cx="252000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656937" y="1601255"/>
            <a:ext cx="252000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811157">
            <a:off x="1442709" y="1833203"/>
            <a:ext cx="2574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Core Brand Metrics</a:t>
            </a:r>
          </a:p>
        </p:txBody>
      </p:sp>
      <p:sp>
        <p:nvSpPr>
          <p:cNvPr id="13" name="TextBox 12"/>
          <p:cNvSpPr txBox="1"/>
          <p:nvPr/>
        </p:nvSpPr>
        <p:spPr>
          <a:xfrm rot="811157">
            <a:off x="3398025" y="1858973"/>
            <a:ext cx="229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Bespoke Brand Metrics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265169" y="2220534"/>
            <a:ext cx="0" cy="24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745169" y="1601255"/>
            <a:ext cx="2520000" cy="64800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811157">
            <a:off x="5610549" y="1872480"/>
            <a:ext cx="229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itchFamily="34" charset="0"/>
              <a:buNone/>
            </a:pPr>
            <a:r>
              <a:rPr lang="en-GB" sz="1200" dirty="0" smtClean="0">
                <a:solidFill>
                  <a:srgbClr val="000000"/>
                </a:solidFill>
              </a:rPr>
              <a:t>Your Key Segments</a:t>
            </a:r>
          </a:p>
        </p:txBody>
      </p:sp>
      <p:sp>
        <p:nvSpPr>
          <p:cNvPr id="17" name="Rechteck 97"/>
          <p:cNvSpPr/>
          <p:nvPr/>
        </p:nvSpPr>
        <p:spPr>
          <a:xfrm>
            <a:off x="123229" y="1157995"/>
            <a:ext cx="8333711" cy="1234387"/>
          </a:xfrm>
          <a:prstGeom prst="rect">
            <a:avLst/>
          </a:prstGeom>
          <a:noFill/>
        </p:spPr>
        <p:txBody>
          <a:bodyPr vert="horz" lIns="72000" tIns="45720" rIns="0" bIns="45720" rtlCol="0">
            <a:no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</a:pPr>
            <a:endParaRPr lang="en-GB" sz="1600" dirty="0" smtClean="0">
              <a:solidFill>
                <a:srgbClr val="595959"/>
              </a:solidFill>
              <a:latin typeface="Raleway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280393" y="4087352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3146234" y="4087352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205409" y="4231368"/>
            <a:ext cx="184423" cy="1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021060" y="4070177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80235" y="4214193"/>
            <a:ext cx="184423" cy="1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37396" y="4056454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/>
          <p:cNvSpPr/>
          <p:nvPr/>
        </p:nvSpPr>
        <p:spPr>
          <a:xfrm>
            <a:off x="7833121" y="4056454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Oval 26"/>
          <p:cNvSpPr/>
          <p:nvPr/>
        </p:nvSpPr>
        <p:spPr>
          <a:xfrm>
            <a:off x="7373500" y="4056454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432675" y="4200470"/>
            <a:ext cx="184423" cy="1"/>
          </a:xfrm>
          <a:prstGeom prst="straightConnector1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371233" y="4156170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229205" y="4088102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1753152" y="4089971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836613" y="4156170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2689892" y="4087351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2780732" y="4156169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23324" y="4087351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714164" y="4156169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556756" y="4070176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647596" y="4138994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900060" y="4056454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6990900" y="4125272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 rot="10800000">
            <a:off x="5505392" y="4070176"/>
            <a:ext cx="315605" cy="28803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603895" y="4153467"/>
            <a:ext cx="140994" cy="1190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866336" y="380912"/>
            <a:ext cx="601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solidFill>
                  <a:srgbClr val="973936"/>
                </a:solidFill>
              </a:rPr>
              <a:t>How can I tell if my campaign has had a positive effect on my brand and sales?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318251" y="4161979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520195" y="4125272"/>
            <a:ext cx="150006" cy="14401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927353" y="4145921"/>
            <a:ext cx="140994" cy="1190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443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465446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Contents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 smtClean="0">
                <a:solidFill>
                  <a:srgbClr val="A2A1A1"/>
                </a:solidFill>
              </a:rPr>
              <a:t>Landscape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 smtClean="0">
                <a:solidFill>
                  <a:srgbClr val="A2A1A1"/>
                </a:solidFill>
              </a:rPr>
              <a:t>Challenges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GB" sz="2400" dirty="0" smtClean="0">
                <a:solidFill>
                  <a:srgbClr val="A2A1A1"/>
                </a:solidFill>
              </a:rPr>
              <a:t>Solutions</a:t>
            </a:r>
            <a:endParaRPr lang="en-GB" sz="2400" dirty="0">
              <a:solidFill>
                <a:srgbClr val="A2A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8347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Actioning with YouGov</a:t>
            </a:r>
          </a:p>
          <a:p>
            <a:pPr algn="ctr"/>
            <a:r>
              <a:rPr lang="en-GB" sz="2400" dirty="0" smtClean="0">
                <a:solidFill>
                  <a:srgbClr val="A2A1A1"/>
                </a:solidFill>
              </a:rPr>
              <a:t>Closing the Loop</a:t>
            </a:r>
            <a:endParaRPr lang="en-GB" sz="2400" dirty="0">
              <a:solidFill>
                <a:srgbClr val="A2A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55360" y="1859801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Share created target groups directly with connected media agencies who can re-contact segments with bespoke questions for a campaign specific focus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8320" y="1859801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Fuse brand segmentations and custom trackers directly into YouGov Profiles to create a dynamic and constantly updating view of your segments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91840" y="1859801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Profile segments of interest across 120,000 data points (offline, online, mobile and social attributes) to refine and develop target groups for customer retention and acquisition strategies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055360" y="4279139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Report back campaign effectiveness and ROI daily via </a:t>
            </a:r>
            <a:r>
              <a:rPr lang="en-GB" sz="1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YouGov BrandIndex </a:t>
            </a: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and create custom filters using data segments created in YouGov Profiles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28320" y="4279139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Connected agencies can then directly buy against those created audiences (programmatically) through </a:t>
            </a:r>
            <a:r>
              <a:rPr lang="en-GB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YouGov Programmatic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(by connecting with various YouGov DSP)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291840" y="4279139"/>
            <a:ext cx="2611120" cy="127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Profile who is viewing programmatically seeded content through </a:t>
            </a:r>
            <a:r>
              <a:rPr lang="en-GB" sz="1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YouGov AdProfiler </a:t>
            </a:r>
            <a:r>
              <a:rPr lang="en-GB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(via pixels added to seeded creative) and analyse those consumers within YouGov Profiles</a:t>
            </a:r>
            <a:endParaRPr lang="en-GB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31779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00000"/>
                </a:solidFill>
              </a:rPr>
              <a:t>Putting the workflow into place with YouGov</a:t>
            </a:r>
          </a:p>
          <a:p>
            <a:pPr algn="ctr"/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Connecting and Actioning Data</a:t>
            </a:r>
            <a:endParaRPr lang="en-GB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6760" y="1452483"/>
            <a:ext cx="261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Profile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28320" y="1453574"/>
            <a:ext cx="261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Fuse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55360" y="1452483"/>
            <a:ext cx="261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Plan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8320" y="3868676"/>
            <a:ext cx="261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Action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86760" y="3868676"/>
            <a:ext cx="261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Track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55360" y="3868676"/>
            <a:ext cx="261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Measure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5897880" y="2386351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4" name="Right Arrow 53"/>
          <p:cNvSpPr/>
          <p:nvPr/>
        </p:nvSpPr>
        <p:spPr>
          <a:xfrm>
            <a:off x="3139440" y="2386351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ight Arrow 64"/>
          <p:cNvSpPr/>
          <p:nvPr/>
        </p:nvSpPr>
        <p:spPr>
          <a:xfrm>
            <a:off x="5897880" y="4829842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ight Arrow 65"/>
          <p:cNvSpPr/>
          <p:nvPr/>
        </p:nvSpPr>
        <p:spPr>
          <a:xfrm>
            <a:off x="3139440" y="4829842"/>
            <a:ext cx="259080" cy="19274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1" name="TextBox 60"/>
          <p:cNvSpPr txBox="1"/>
          <p:nvPr/>
        </p:nvSpPr>
        <p:spPr>
          <a:xfrm>
            <a:off x="6055360" y="5616075"/>
            <a:ext cx="261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EE2523"/>
                </a:solidFill>
              </a:rPr>
              <a:t>You</a:t>
            </a:r>
            <a:r>
              <a:rPr lang="en-GB" sz="1200" b="1" dirty="0" smtClean="0">
                <a:solidFill>
                  <a:srgbClr val="A7A8AC"/>
                </a:solidFill>
              </a:rPr>
              <a:t>Gov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BrandIndex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86760" y="5616075"/>
            <a:ext cx="261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EE2523"/>
                </a:solidFill>
              </a:rPr>
              <a:t>You</a:t>
            </a:r>
            <a:r>
              <a:rPr lang="en-GB" sz="1200" b="1" dirty="0" smtClean="0">
                <a:solidFill>
                  <a:srgbClr val="A7A8AC"/>
                </a:solidFill>
              </a:rPr>
              <a:t>Gov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AdProfiler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18160" y="5616075"/>
            <a:ext cx="261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EE2523"/>
                </a:solidFill>
              </a:rPr>
              <a:t>You</a:t>
            </a:r>
            <a:r>
              <a:rPr lang="en-GB" sz="1200" b="1" dirty="0" smtClean="0">
                <a:solidFill>
                  <a:srgbClr val="A7A8AC"/>
                </a:solidFill>
              </a:rPr>
              <a:t>Gov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Programmatic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8160" y="3207450"/>
            <a:ext cx="261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EE2523"/>
                </a:solidFill>
              </a:rPr>
              <a:t>You</a:t>
            </a:r>
            <a:r>
              <a:rPr lang="en-GB" sz="1200" b="1" dirty="0" smtClean="0">
                <a:solidFill>
                  <a:srgbClr val="A7A8AC"/>
                </a:solidFill>
              </a:rPr>
              <a:t>Gov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Custom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86760" y="3207449"/>
            <a:ext cx="261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EE2523"/>
                </a:solidFill>
              </a:rPr>
              <a:t>You</a:t>
            </a:r>
            <a:r>
              <a:rPr lang="en-GB" sz="1200" b="1" dirty="0" smtClean="0">
                <a:solidFill>
                  <a:srgbClr val="A7A8AC"/>
                </a:solidFill>
              </a:rPr>
              <a:t>Gov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Profiles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717915" y="1204006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1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476355" y="1204006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2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7244955" y="1204006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3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1707755" y="3620716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4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476355" y="3620716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5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7244954" y="3620716"/>
            <a:ext cx="231929" cy="2107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6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939394" y="3207448"/>
            <a:ext cx="2611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EE2523"/>
                </a:solidFill>
              </a:rPr>
              <a:t>You</a:t>
            </a:r>
            <a:r>
              <a:rPr lang="en-GB" sz="1200" b="1" dirty="0" smtClean="0">
                <a:solidFill>
                  <a:srgbClr val="A7A8AC"/>
                </a:solidFill>
              </a:rPr>
              <a:t>Gov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Omnibus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2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5934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#ThankYou</a:t>
            </a:r>
          </a:p>
        </p:txBody>
      </p:sp>
      <p:pic>
        <p:nvPicPr>
          <p:cNvPr id="4108" name="Picture 12" descr="https://upload.wikimedia.org/wikipedia/commons/thumb/5/58/Infinity_in_circle.svg/2000px-Infinity_in_circle.svg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70" y="1870269"/>
            <a:ext cx="3308060" cy="330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www.paidsurveyreviews.co.uk/images/YouGov-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5481369"/>
            <a:ext cx="2476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4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8347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Landscape</a:t>
            </a:r>
          </a:p>
          <a:p>
            <a:pPr algn="ctr"/>
            <a:r>
              <a:rPr lang="en-GB" sz="2400" dirty="0" smtClean="0">
                <a:solidFill>
                  <a:srgbClr val="A2A1A1"/>
                </a:solidFill>
              </a:rPr>
              <a:t>Closing the Loop</a:t>
            </a:r>
            <a:endParaRPr lang="en-GB" sz="2400" dirty="0">
              <a:solidFill>
                <a:srgbClr val="A2A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94" t="11421" r="6931" b="8934"/>
          <a:stretch/>
        </p:blipFill>
        <p:spPr>
          <a:xfrm>
            <a:off x="561109" y="926490"/>
            <a:ext cx="8021782" cy="4959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055" y="63812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1" dirty="0" smtClean="0"/>
              <a:t>Source: </a:t>
            </a:r>
            <a:r>
              <a:rPr lang="en-GB" sz="1000" dirty="0" smtClean="0"/>
              <a:t>LUMAscape (www.lumapartners.com)</a:t>
            </a:r>
            <a:endParaRPr lang="en-GB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7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Marketing Technology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031412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5" t="5850" r="1810" b="2807"/>
          <a:stretch/>
        </p:blipFill>
        <p:spPr>
          <a:xfrm>
            <a:off x="384463" y="926489"/>
            <a:ext cx="8375073" cy="5237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7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Digital Channels</a:t>
            </a:r>
            <a:endParaRPr lang="en-GB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90055" y="63812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1" dirty="0" smtClean="0"/>
              <a:t>Source: </a:t>
            </a:r>
            <a:r>
              <a:rPr lang="en-GB" sz="1000" dirty="0" smtClean="0"/>
              <a:t>LUMAscape (www.lumapartners.com)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79274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79" t="12547" r="7594" b="8025"/>
          <a:stretch/>
        </p:blipFill>
        <p:spPr>
          <a:xfrm>
            <a:off x="571499" y="926489"/>
            <a:ext cx="8001001" cy="4994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Mobile</a:t>
            </a:r>
            <a:endParaRPr lang="en-GB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90055" y="63812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1" dirty="0" smtClean="0"/>
              <a:t>Source: </a:t>
            </a:r>
            <a:r>
              <a:rPr lang="en-GB" sz="1000" dirty="0" smtClean="0"/>
              <a:t>LUMAscape (www.lumapartners.com)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20827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52" t="12549" r="7384" b="7889"/>
          <a:stretch/>
        </p:blipFill>
        <p:spPr>
          <a:xfrm>
            <a:off x="394854" y="926489"/>
            <a:ext cx="8354291" cy="52093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pic>
        <p:nvPicPr>
          <p:cNvPr id="7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906490" y="317622"/>
            <a:ext cx="223751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Programmatic</a:t>
            </a:r>
            <a:endParaRPr lang="en-GB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90055" y="638122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b="1" dirty="0" smtClean="0"/>
              <a:t>Source: </a:t>
            </a:r>
            <a:r>
              <a:rPr lang="en-GB" sz="1000" dirty="0" smtClean="0"/>
              <a:t>LUMAscape (www.lumapartners.com)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56025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8347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</a:t>
            </a:r>
          </a:p>
          <a:p>
            <a:pPr algn="ctr"/>
            <a:r>
              <a:rPr lang="en-GB" sz="2400" dirty="0" smtClean="0">
                <a:solidFill>
                  <a:srgbClr val="A2A1A1"/>
                </a:solidFill>
              </a:rPr>
              <a:t>Closing the Loop</a:t>
            </a:r>
            <a:endParaRPr lang="en-GB" sz="2400" dirty="0">
              <a:solidFill>
                <a:srgbClr val="A2A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79" y="6598940"/>
            <a:ext cx="37678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itchFamily="34" charset="0"/>
              <a:buNone/>
            </a:pPr>
            <a:r>
              <a:rPr lang="en-GB" sz="800" i="1" dirty="0" smtClean="0">
                <a:solidFill>
                  <a:schemeClr val="tx1"/>
                </a:solidFill>
                <a:latin typeface="Calibri" pitchFamily="34" charset="0"/>
              </a:rPr>
              <a:t>© YouGov 2016 (Strictly Private and Confidential)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4783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2" descr="http://cdn.yougov.com/cumulus_uploads/document/0poe1ldz80/10%20YouGov%20with%20Brand%20Line%20(Vertical)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5918" y="6381224"/>
            <a:ext cx="1499302" cy="33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55981" y="1831161"/>
            <a:ext cx="68320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973936"/>
                </a:solidFill>
              </a:rPr>
              <a:t>Q. </a:t>
            </a:r>
            <a:r>
              <a:rPr lang="en-GB" dirty="0" smtClean="0"/>
              <a:t>How </a:t>
            </a:r>
            <a:r>
              <a:rPr lang="en-GB" dirty="0"/>
              <a:t>can I better use the data I already have</a:t>
            </a:r>
            <a:r>
              <a:rPr lang="en-GB" dirty="0" smtClean="0"/>
              <a:t>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r>
              <a:rPr lang="en-GB" b="1" dirty="0" smtClean="0">
                <a:solidFill>
                  <a:srgbClr val="973936"/>
                </a:solidFill>
              </a:rPr>
              <a:t>Q. </a:t>
            </a:r>
            <a:r>
              <a:rPr lang="en-GB" dirty="0" smtClean="0"/>
              <a:t>What </a:t>
            </a:r>
            <a:r>
              <a:rPr lang="en-GB" dirty="0"/>
              <a:t>can deeper profiling tell me that I don’t already know to gain a competitive edge in my sector</a:t>
            </a:r>
            <a:r>
              <a:rPr lang="en-GB" dirty="0" smtClean="0"/>
              <a:t>?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973936"/>
                </a:solidFill>
              </a:rPr>
              <a:t>Q. </a:t>
            </a:r>
            <a:r>
              <a:rPr lang="en-GB" dirty="0" smtClean="0"/>
              <a:t>How </a:t>
            </a:r>
            <a:r>
              <a:rPr lang="en-GB" dirty="0"/>
              <a:t>can I better personalise creative to create better engagement?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r>
              <a:rPr lang="en-GB" b="1" dirty="0" smtClean="0">
                <a:solidFill>
                  <a:srgbClr val="973936"/>
                </a:solidFill>
              </a:rPr>
              <a:t>Q. </a:t>
            </a:r>
            <a:r>
              <a:rPr lang="en-GB" dirty="0" smtClean="0"/>
              <a:t>How </a:t>
            </a:r>
            <a:r>
              <a:rPr lang="en-GB" dirty="0"/>
              <a:t>can I action </a:t>
            </a:r>
            <a:r>
              <a:rPr lang="en-GB" dirty="0" smtClean="0"/>
              <a:t>my segmentation in the digital space?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r>
              <a:rPr lang="en-GB" b="1" dirty="0" smtClean="0">
                <a:solidFill>
                  <a:srgbClr val="973936"/>
                </a:solidFill>
              </a:rPr>
              <a:t>Q. </a:t>
            </a:r>
            <a:r>
              <a:rPr lang="en-GB" dirty="0" smtClean="0"/>
              <a:t>How </a:t>
            </a:r>
            <a:r>
              <a:rPr lang="en-GB" dirty="0"/>
              <a:t>do I know if my campaign is reaching the right people</a:t>
            </a:r>
            <a:r>
              <a:rPr lang="en-GB" dirty="0" smtClean="0"/>
              <a:t>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 smtClean="0"/>
          </a:p>
          <a:p>
            <a:pPr algn="ctr"/>
            <a:r>
              <a:rPr lang="en-GB" b="1" dirty="0" smtClean="0">
                <a:solidFill>
                  <a:srgbClr val="973936"/>
                </a:solidFill>
              </a:rPr>
              <a:t>Q. </a:t>
            </a:r>
            <a:r>
              <a:rPr lang="en-GB" dirty="0" smtClean="0"/>
              <a:t>How can I tell if my campaign has had a positive effect on my brand and sales?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17622"/>
            <a:ext cx="9144000" cy="439079"/>
          </a:xfrm>
          <a:prstGeom prst="rect">
            <a:avLst/>
          </a:prstGeom>
          <a:solidFill>
            <a:srgbClr val="9739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What we hear…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655157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ouGovNew Template Standard Ratio V2">
  <a:themeElements>
    <a:clrScheme name="You Gov - 20-8-14">
      <a:dk1>
        <a:srgbClr val="6D6F71"/>
      </a:dk1>
      <a:lt1>
        <a:srgbClr val="FFFFFF"/>
      </a:lt1>
      <a:dk2>
        <a:srgbClr val="EE2D27"/>
      </a:dk2>
      <a:lt2>
        <a:srgbClr val="A7A9AC"/>
      </a:lt2>
      <a:accent1>
        <a:srgbClr val="93D023"/>
      </a:accent1>
      <a:accent2>
        <a:srgbClr val="53ACAF"/>
      </a:accent2>
      <a:accent3>
        <a:srgbClr val="D3975B"/>
      </a:accent3>
      <a:accent4>
        <a:srgbClr val="117CC6"/>
      </a:accent4>
      <a:accent5>
        <a:srgbClr val="DEE705"/>
      </a:accent5>
      <a:accent6>
        <a:srgbClr val="885788"/>
      </a:accent6>
      <a:hlink>
        <a:srgbClr val="117CC6"/>
      </a:hlink>
      <a:folHlink>
        <a:srgbClr val="083E63"/>
      </a:folHlink>
    </a:clrScheme>
    <a:fontScheme name="YouGov new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D60000"/>
            </a:gs>
            <a:gs pos="100000">
              <a:srgbClr val="800000"/>
            </a:gs>
          </a:gsLst>
          <a:lin ang="5400000" scaled="1"/>
          <a:tileRect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indent="0">
          <a:buFont typeface="Arial" pitchFamily="34" charset="0"/>
          <a:buNone/>
          <a:defRPr sz="1200" dirty="0" smtClean="0">
            <a:solidFill>
              <a:schemeClr val="tx1"/>
            </a:solidFill>
            <a:latin typeface="Calibri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YouGovNew Template Standard Ratio V2">
  <a:themeElements>
    <a:clrScheme name="You Gov - 20-8-14">
      <a:dk1>
        <a:srgbClr val="6D6F71"/>
      </a:dk1>
      <a:lt1>
        <a:srgbClr val="FFFFFF"/>
      </a:lt1>
      <a:dk2>
        <a:srgbClr val="EE2D27"/>
      </a:dk2>
      <a:lt2>
        <a:srgbClr val="A7A9AC"/>
      </a:lt2>
      <a:accent1>
        <a:srgbClr val="93D023"/>
      </a:accent1>
      <a:accent2>
        <a:srgbClr val="53ACAF"/>
      </a:accent2>
      <a:accent3>
        <a:srgbClr val="D3975B"/>
      </a:accent3>
      <a:accent4>
        <a:srgbClr val="117CC6"/>
      </a:accent4>
      <a:accent5>
        <a:srgbClr val="DEE705"/>
      </a:accent5>
      <a:accent6>
        <a:srgbClr val="885788"/>
      </a:accent6>
      <a:hlink>
        <a:srgbClr val="117CC6"/>
      </a:hlink>
      <a:folHlink>
        <a:srgbClr val="083E63"/>
      </a:folHlink>
    </a:clrScheme>
    <a:fontScheme name="YouGov new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D60000"/>
            </a:gs>
            <a:gs pos="100000">
              <a:srgbClr val="800000"/>
            </a:gs>
          </a:gsLst>
          <a:lin ang="5400000" scaled="1"/>
          <a:tileRect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indent="0">
          <a:buFont typeface="Arial" pitchFamily="34" charset="0"/>
          <a:buNone/>
          <a:defRPr sz="1200" dirty="0" smtClean="0">
            <a:solidFill>
              <a:schemeClr val="tx1"/>
            </a:solidFill>
            <a:latin typeface="Calibri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YouGovNew Template Standard Ratio V2">
  <a:themeElements>
    <a:clrScheme name="You Gov - 20-8-14">
      <a:dk1>
        <a:srgbClr val="6D6F71"/>
      </a:dk1>
      <a:lt1>
        <a:srgbClr val="FFFFFF"/>
      </a:lt1>
      <a:dk2>
        <a:srgbClr val="EE2D27"/>
      </a:dk2>
      <a:lt2>
        <a:srgbClr val="A7A9AC"/>
      </a:lt2>
      <a:accent1>
        <a:srgbClr val="93D023"/>
      </a:accent1>
      <a:accent2>
        <a:srgbClr val="53ACAF"/>
      </a:accent2>
      <a:accent3>
        <a:srgbClr val="D3975B"/>
      </a:accent3>
      <a:accent4>
        <a:srgbClr val="117CC6"/>
      </a:accent4>
      <a:accent5>
        <a:srgbClr val="DEE705"/>
      </a:accent5>
      <a:accent6>
        <a:srgbClr val="885788"/>
      </a:accent6>
      <a:hlink>
        <a:srgbClr val="117CC6"/>
      </a:hlink>
      <a:folHlink>
        <a:srgbClr val="083E63"/>
      </a:folHlink>
    </a:clrScheme>
    <a:fontScheme name="YouGov new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D60000"/>
            </a:gs>
            <a:gs pos="100000">
              <a:srgbClr val="800000"/>
            </a:gs>
          </a:gsLst>
          <a:lin ang="5400000" scaled="1"/>
          <a:tileRect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marL="0" indent="0">
          <a:buFont typeface="Arial" pitchFamily="34" charset="0"/>
          <a:buNone/>
          <a:defRPr sz="1200" dirty="0" smtClean="0">
            <a:solidFill>
              <a:schemeClr val="tx1"/>
            </a:solidFill>
            <a:latin typeface="Calibri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3173</TotalTime>
  <Words>1200</Words>
  <Application>Microsoft Office PowerPoint</Application>
  <PresentationFormat>On-screen Show (4:3)</PresentationFormat>
  <Paragraphs>336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Raleway</vt:lpstr>
      <vt:lpstr>Wingdings</vt:lpstr>
      <vt:lpstr>Office Theme</vt:lpstr>
      <vt:lpstr>YouGovNew Template Standard Ratio V2</vt:lpstr>
      <vt:lpstr>1_YouGovNew Template Standard Ratio V2</vt:lpstr>
      <vt:lpstr>2_YouGovNew Template Standard Ratio 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https://www.youtube.com/watch?v=xnX1nxMM_R0</dc:title>
  <dc:creator>Graeme Ford</dc:creator>
  <cp:lastModifiedBy>Lucy Strang</cp:lastModifiedBy>
  <cp:revision>195</cp:revision>
  <dcterms:created xsi:type="dcterms:W3CDTF">2015-07-17T14:25:08Z</dcterms:created>
  <dcterms:modified xsi:type="dcterms:W3CDTF">2016-07-13T14:13:23Z</dcterms:modified>
</cp:coreProperties>
</file>