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5"/>
  </p:sldMasterIdLst>
  <p:notesMasterIdLst>
    <p:notesMasterId r:id="rId14"/>
  </p:notesMasterIdLst>
  <p:handoutMasterIdLst>
    <p:handoutMasterId r:id="rId15"/>
  </p:handoutMasterIdLst>
  <p:sldIdLst>
    <p:sldId id="257" r:id="rId6"/>
    <p:sldId id="262" r:id="rId7"/>
    <p:sldId id="265" r:id="rId8"/>
    <p:sldId id="274" r:id="rId9"/>
    <p:sldId id="277" r:id="rId10"/>
    <p:sldId id="272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a Soldi" initials="FS" lastIdx="16" clrIdx="0">
    <p:extLst>
      <p:ext uri="{19B8F6BF-5375-455C-9EA6-DF929625EA0E}">
        <p15:presenceInfo xmlns:p15="http://schemas.microsoft.com/office/powerpoint/2012/main" userId="S-1-5-21-4244500858-2814365586-1643306958-20951" providerId="AD"/>
      </p:ext>
    </p:extLst>
  </p:cmAuthor>
  <p:cmAuthor id="2" name="Danila Massara" initials="DM" lastIdx="5" clrIdx="1">
    <p:extLst>
      <p:ext uri="{19B8F6BF-5375-455C-9EA6-DF929625EA0E}">
        <p15:presenceInfo xmlns:p15="http://schemas.microsoft.com/office/powerpoint/2012/main" userId="S-1-5-21-4244500858-2814365586-1643306958-220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C4D"/>
    <a:srgbClr val="3D5A80"/>
    <a:srgbClr val="F5F5F5"/>
    <a:srgbClr val="EAEAEA"/>
    <a:srgbClr val="FDFDFD"/>
    <a:srgbClr val="ECECEC"/>
    <a:srgbClr val="98C1D9"/>
    <a:srgbClr val="293241"/>
    <a:srgbClr val="F3937D"/>
    <a:srgbClr val="597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64" autoAdjust="0"/>
    <p:restoredTop sz="94682"/>
  </p:normalViewPr>
  <p:slideViewPr>
    <p:cSldViewPr snapToGrid="0" snapToObjects="1">
      <p:cViewPr varScale="1">
        <p:scale>
          <a:sx n="114" d="100"/>
          <a:sy n="114" d="100"/>
        </p:scale>
        <p:origin x="125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344"/>
    </p:cViewPr>
  </p:sorterViewPr>
  <p:notesViewPr>
    <p:cSldViewPr snapToGrid="0" snapToObjects="1" showGuides="1">
      <p:cViewPr>
        <p:scale>
          <a:sx n="100" d="100"/>
          <a:sy n="100" d="100"/>
        </p:scale>
        <p:origin x="3416" y="-4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rgbClr val="EE6C4D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BD-4BF9-B58F-20BC31F02730}"/>
              </c:ext>
            </c:extLst>
          </c:dPt>
          <c:dPt>
            <c:idx val="1"/>
            <c:bubble3D val="0"/>
            <c:spPr>
              <a:solidFill>
                <a:srgbClr val="ECECEC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BD-4BF9-B58F-20BC31F02730}"/>
              </c:ext>
            </c:extLst>
          </c:dPt>
          <c:cat>
            <c:strRef>
              <c:f>Sheet1!$A$2:$A$3</c:f>
              <c:strCache>
                <c:ptCount val="1"/>
                <c:pt idx="0">
                  <c:v>Ultimi 2 anni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0.27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BD-4BF9-B58F-20BC31F02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5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37398830935251"/>
          <c:y val="0.14633617456101289"/>
          <c:w val="0.55311787155641345"/>
          <c:h val="0.83257007673658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Completamente d'accordo</c:v>
                </c:pt>
              </c:strCache>
            </c:strRef>
          </c:tx>
          <c:spPr>
            <a:solidFill>
              <a:srgbClr val="3D5A8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 bisogno di parlare di persona con il venditore in concessionaria prima di decidere se acquistare (n=390)</c:v>
                </c:pt>
                <c:pt idx="1">
                  <c:v>Utilizzo / ho utilizzato internet per scegliere uno o più modelli di automobili da vedere di persona in concessionaria (n=378)</c:v>
                </c:pt>
                <c:pt idx="2">
                  <c:v>Ho bisogno di provare a guidare l'automobile prima di acquistarla (n=390)</c:v>
                </c:pt>
                <c:pt idx="3">
                  <c:v>Preferirei effettuare tutto il processo di personalizzazione e di acquisto dell'automobile online senza visitare la concessionaria di persona (n=390)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0.34150000000000003</c:v>
                </c:pt>
                <c:pt idx="1">
                  <c:v>0.28789999999999999</c:v>
                </c:pt>
                <c:pt idx="2">
                  <c:v>0.27460000000000001</c:v>
                </c:pt>
                <c:pt idx="3">
                  <c:v>9.1700000000000004E-2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D5-4D17-A72D-E98EF7F09B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D'accordo</c:v>
                </c:pt>
              </c:strCache>
            </c:strRef>
          </c:tx>
          <c:spPr>
            <a:solidFill>
              <a:srgbClr val="597EA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 bisogno di parlare di persona con il venditore in concessionaria prima di decidere se acquistare (n=390)</c:v>
                </c:pt>
                <c:pt idx="1">
                  <c:v>Utilizzo / ho utilizzato internet per scegliere uno o più modelli di automobili da vedere di persona in concessionaria (n=378)</c:v>
                </c:pt>
                <c:pt idx="2">
                  <c:v>Ho bisogno di provare a guidare l'automobile prima di acquistarla (n=390)</c:v>
                </c:pt>
                <c:pt idx="3">
                  <c:v>Preferirei effettuare tutto il processo di personalizzazione e di acquisto dell'automobile online senza visitare la concessionaria di persona (n=390)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0.45290000000000002</c:v>
                </c:pt>
                <c:pt idx="1">
                  <c:v>0.45490000000000003</c:v>
                </c:pt>
                <c:pt idx="2">
                  <c:v>0.41249999999999998</c:v>
                </c:pt>
                <c:pt idx="3">
                  <c:v>0.1825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D5-4D17-A72D-E98EF7F09B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Né d'accordo né in disaccordo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 bisogno di parlare di persona con il venditore in concessionaria prima di decidere se acquistare (n=390)</c:v>
                </c:pt>
                <c:pt idx="1">
                  <c:v>Utilizzo / ho utilizzato internet per scegliere uno o più modelli di automobili da vedere di persona in concessionaria (n=378)</c:v>
                </c:pt>
                <c:pt idx="2">
                  <c:v>Ho bisogno di provare a guidare l'automobile prima di acquistarla (n=390)</c:v>
                </c:pt>
                <c:pt idx="3">
                  <c:v>Preferirei effettuare tutto il processo di personalizzazione e di acquisto dell'automobile online senza visitare la concessionaria di persona (n=390)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0.1489</c:v>
                </c:pt>
                <c:pt idx="1">
                  <c:v>0.1696</c:v>
                </c:pt>
                <c:pt idx="2">
                  <c:v>0.24360000000000001</c:v>
                </c:pt>
                <c:pt idx="3">
                  <c:v>0.19089999999999999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D5-4D17-A72D-E98EF7F09B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 disaccordo</c:v>
                </c:pt>
              </c:strCache>
            </c:strRef>
          </c:tx>
          <c:spPr>
            <a:solidFill>
              <a:srgbClr val="F3937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 bisogno di parlare di persona con il venditore in concessionaria prima di decidere se acquistare (n=390)</c:v>
                </c:pt>
                <c:pt idx="1">
                  <c:v>Utilizzo / ho utilizzato internet per scegliere uno o più modelli di automobili da vedere di persona in concessionaria (n=378)</c:v>
                </c:pt>
                <c:pt idx="2">
                  <c:v>Ho bisogno di provare a guidare l'automobile prima di acquistarla (n=390)</c:v>
                </c:pt>
                <c:pt idx="3">
                  <c:v>Preferirei effettuare tutto il processo di personalizzazione e di acquisto dell'automobile online senza visitare la concessionaria di persona (n=390)</c:v>
                </c:pt>
              </c:strCache>
            </c:strRef>
          </c:cat>
          <c:val>
            <c:numRef>
              <c:f>Sheet1!$E$2:$E$5</c:f>
              <c:numCache>
                <c:formatCode>0.00%</c:formatCode>
                <c:ptCount val="4"/>
                <c:pt idx="0">
                  <c:v>2.3300000000000001E-2</c:v>
                </c:pt>
                <c:pt idx="1">
                  <c:v>4.4900000000000002E-2</c:v>
                </c:pt>
                <c:pt idx="2">
                  <c:v>4.1200000000000001E-2</c:v>
                </c:pt>
                <c:pt idx="3">
                  <c:v>0.25159999999999999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D5-4D17-A72D-E98EF7F09BA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Completamente in disaccordo</c:v>
                </c:pt>
              </c:strCache>
            </c:strRef>
          </c:tx>
          <c:spPr>
            <a:solidFill>
              <a:srgbClr val="EE6C4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 bisogno di parlare di persona con il venditore in concessionaria prima di decidere se acquistare (n=390)</c:v>
                </c:pt>
                <c:pt idx="1">
                  <c:v>Utilizzo / ho utilizzato internet per scegliere uno o più modelli di automobili da vedere di persona in concessionaria (n=378)</c:v>
                </c:pt>
                <c:pt idx="2">
                  <c:v>Ho bisogno di provare a guidare l'automobile prima di acquistarla (n=390)</c:v>
                </c:pt>
                <c:pt idx="3">
                  <c:v>Preferirei effettuare tutto il processo di personalizzazione e di acquisto dell'automobile online senza visitare la concessionaria di persona (n=390)</c:v>
                </c:pt>
              </c:strCache>
            </c:strRef>
          </c:cat>
          <c:val>
            <c:numRef>
              <c:f>Sheet1!$F$2:$F$5</c:f>
              <c:numCache>
                <c:formatCode>0.00%</c:formatCode>
                <c:ptCount val="4"/>
                <c:pt idx="0">
                  <c:v>3.0800000000000001E-2</c:v>
                </c:pt>
                <c:pt idx="1">
                  <c:v>3.2300000000000002E-2</c:v>
                </c:pt>
                <c:pt idx="2">
                  <c:v>1.8100000000000002E-2</c:v>
                </c:pt>
                <c:pt idx="3">
                  <c:v>0.26529999999999998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D5-4D17-A72D-E98EF7F09BA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Non saprei</c:v>
                </c:pt>
              </c:strCache>
            </c:strRef>
          </c:tx>
          <c:spPr>
            <a:solidFill>
              <a:srgbClr val="29324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Ho bisogno di parlare di persona con il venditore in concessionaria prima di decidere se acquistare (n=390)</c:v>
                </c:pt>
                <c:pt idx="1">
                  <c:v>Utilizzo / ho utilizzato internet per scegliere uno o più modelli di automobili da vedere di persona in concessionaria (n=378)</c:v>
                </c:pt>
                <c:pt idx="2">
                  <c:v>Ho bisogno di provare a guidare l'automobile prima di acquistarla (n=390)</c:v>
                </c:pt>
                <c:pt idx="3">
                  <c:v>Preferirei effettuare tutto il processo di personalizzazione e di acquisto dell'automobile online senza visitare la concessionaria di persona (n=390)</c:v>
                </c:pt>
              </c:strCache>
            </c:strRef>
          </c:cat>
          <c:val>
            <c:numRef>
              <c:f>Sheet1!$G$2:$G$5</c:f>
              <c:numCache>
                <c:formatCode>0.00%</c:formatCode>
                <c:ptCount val="4"/>
                <c:pt idx="0">
                  <c:v>2.5000000000000001E-3</c:v>
                </c:pt>
                <c:pt idx="1">
                  <c:v>1.03E-2</c:v>
                </c:pt>
                <c:pt idx="2">
                  <c:v>1.01E-2</c:v>
                </c:pt>
                <c:pt idx="3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D5-4D17-A72D-E98EF7F09B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100"/>
        <c:axId val="606333160"/>
        <c:axId val="606333488"/>
      </c:barChart>
      <c:catAx>
        <c:axId val="6063331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06333488"/>
        <c:crosses val="autoZero"/>
        <c:auto val="1"/>
        <c:lblAlgn val="ctr"/>
        <c:lblOffset val="100"/>
        <c:noMultiLvlLbl val="0"/>
      </c:catAx>
      <c:valAx>
        <c:axId val="606333488"/>
        <c:scaling>
          <c:orientation val="minMax"/>
          <c:max val="1"/>
          <c:min val="0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6063331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543478936363103"/>
          <c:y val="6.3281246107206812E-2"/>
          <c:w val="0.87456521063636905"/>
          <c:h val="4.37134305503998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337398830935251"/>
          <c:y val="0.14633617456101289"/>
          <c:w val="0.55311787155641345"/>
          <c:h val="0.83257007673658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Importante (10-8)</c:v>
                </c:pt>
              </c:strCache>
            </c:strRef>
          </c:tx>
          <c:spPr>
            <a:solidFill>
              <a:srgbClr val="3D5A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Sicurezza</c:v>
                </c:pt>
                <c:pt idx="1">
                  <c:v>Consumi di carburante</c:v>
                </c:pt>
                <c:pt idx="2">
                  <c:v>Prezzo</c:v>
                </c:pt>
                <c:pt idx="3">
                  <c:v>Costi di mantenimento</c:v>
                </c:pt>
                <c:pt idx="4">
                  <c:v>Garanzia</c:v>
                </c:pt>
                <c:pt idx="5">
                  <c:v>Reputazione della marca</c:v>
                </c:pt>
                <c:pt idx="6">
                  <c:v>Estetica</c:v>
                </c:pt>
                <c:pt idx="7">
                  <c:v>Dimensioni</c:v>
                </c:pt>
                <c:pt idx="8">
                  <c:v>Esperienza passata con la marca</c:v>
                </c:pt>
                <c:pt idx="9">
                  <c:v>Optional e funzioni aggiuntive</c:v>
                </c:pt>
                <c:pt idx="10">
                  <c:v>Potenza del motore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0.84250000000000003</c:v>
                </c:pt>
                <c:pt idx="1">
                  <c:v>0.83520000000000005</c:v>
                </c:pt>
                <c:pt idx="2">
                  <c:v>0.83</c:v>
                </c:pt>
                <c:pt idx="3">
                  <c:v>0.80230000000000001</c:v>
                </c:pt>
                <c:pt idx="4">
                  <c:v>0.77629999999999999</c:v>
                </c:pt>
                <c:pt idx="5">
                  <c:v>0.66639999999999999</c:v>
                </c:pt>
                <c:pt idx="6">
                  <c:v>0.66559999999999997</c:v>
                </c:pt>
                <c:pt idx="7">
                  <c:v>0.63770000000000004</c:v>
                </c:pt>
                <c:pt idx="8">
                  <c:v>0.6149</c:v>
                </c:pt>
                <c:pt idx="9">
                  <c:v>0.59360000000000002</c:v>
                </c:pt>
                <c:pt idx="10">
                  <c:v>0.46589999999999998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D5-4D17-A72D-E98EF7F09B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Mediamente importante (7-11)</c:v>
                </c:pt>
              </c:strCache>
            </c:strRef>
          </c:tx>
          <c:spPr>
            <a:solidFill>
              <a:srgbClr val="98C1D9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Sicurezza</c:v>
                </c:pt>
                <c:pt idx="1">
                  <c:v>Consumi di carburante</c:v>
                </c:pt>
                <c:pt idx="2">
                  <c:v>Prezzo</c:v>
                </c:pt>
                <c:pt idx="3">
                  <c:v>Costi di mantenimento</c:v>
                </c:pt>
                <c:pt idx="4">
                  <c:v>Garanzia</c:v>
                </c:pt>
                <c:pt idx="5">
                  <c:v>Reputazione della marca</c:v>
                </c:pt>
                <c:pt idx="6">
                  <c:v>Estetica</c:v>
                </c:pt>
                <c:pt idx="7">
                  <c:v>Dimensioni</c:v>
                </c:pt>
                <c:pt idx="8">
                  <c:v>Esperienza passata con la marca</c:v>
                </c:pt>
                <c:pt idx="9">
                  <c:v>Optional e funzioni aggiuntive</c:v>
                </c:pt>
                <c:pt idx="10">
                  <c:v>Potenza del motore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0">
                  <c:v>0.15240000000000001</c:v>
                </c:pt>
                <c:pt idx="1">
                  <c:v>0.15459999999999999</c:v>
                </c:pt>
                <c:pt idx="2">
                  <c:v>0.16239999999999999</c:v>
                </c:pt>
                <c:pt idx="3">
                  <c:v>0.18240000000000001</c:v>
                </c:pt>
                <c:pt idx="4">
                  <c:v>0.21609999999999999</c:v>
                </c:pt>
                <c:pt idx="5">
                  <c:v>0.31559999999999999</c:v>
                </c:pt>
                <c:pt idx="6">
                  <c:v>0.32679999999999998</c:v>
                </c:pt>
                <c:pt idx="7">
                  <c:v>0.34460000000000002</c:v>
                </c:pt>
                <c:pt idx="8">
                  <c:v>0.34720000000000001</c:v>
                </c:pt>
                <c:pt idx="9">
                  <c:v>0.38850000000000001</c:v>
                </c:pt>
                <c:pt idx="10">
                  <c:v>0.50600000000000001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D5-4D17-A72D-E98EF7F09B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Poco importante (2-0)</c:v>
                </c:pt>
              </c:strCache>
            </c:strRef>
          </c:tx>
          <c:spPr>
            <a:solidFill>
              <a:srgbClr val="EE6C4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Sheet1!$A$2:$A$12</c:f>
              <c:strCache>
                <c:ptCount val="11"/>
                <c:pt idx="0">
                  <c:v>Sicurezza</c:v>
                </c:pt>
                <c:pt idx="1">
                  <c:v>Consumi di carburante</c:v>
                </c:pt>
                <c:pt idx="2">
                  <c:v>Prezzo</c:v>
                </c:pt>
                <c:pt idx="3">
                  <c:v>Costi di mantenimento</c:v>
                </c:pt>
                <c:pt idx="4">
                  <c:v>Garanzia</c:v>
                </c:pt>
                <c:pt idx="5">
                  <c:v>Reputazione della marca</c:v>
                </c:pt>
                <c:pt idx="6">
                  <c:v>Estetica</c:v>
                </c:pt>
                <c:pt idx="7">
                  <c:v>Dimensioni</c:v>
                </c:pt>
                <c:pt idx="8">
                  <c:v>Esperienza passata con la marca</c:v>
                </c:pt>
                <c:pt idx="9">
                  <c:v>Optional e funzioni aggiuntive</c:v>
                </c:pt>
                <c:pt idx="10">
                  <c:v>Potenza del motore</c:v>
                </c:pt>
              </c:strCache>
            </c:strRef>
          </c:cat>
          <c:val>
            <c:numRef>
              <c:f>Sheet1!$D$2:$D$12</c:f>
              <c:numCache>
                <c:formatCode>0.00%</c:formatCode>
                <c:ptCount val="11"/>
                <c:pt idx="0">
                  <c:v>0</c:v>
                </c:pt>
                <c:pt idx="1">
                  <c:v>5.1999999999999998E-3</c:v>
                </c:pt>
                <c:pt idx="2">
                  <c:v>5.1000000000000004E-3</c:v>
                </c:pt>
                <c:pt idx="3">
                  <c:v>1.04E-2</c:v>
                </c:pt>
                <c:pt idx="4">
                  <c:v>5.1000000000000004E-3</c:v>
                </c:pt>
                <c:pt idx="5">
                  <c:v>1.55E-2</c:v>
                </c:pt>
                <c:pt idx="6">
                  <c:v>5.1000000000000004E-3</c:v>
                </c:pt>
                <c:pt idx="7">
                  <c:v>1.2800000000000001E-2</c:v>
                </c:pt>
                <c:pt idx="8">
                  <c:v>3.0599999999999999E-2</c:v>
                </c:pt>
                <c:pt idx="9">
                  <c:v>1.54E-2</c:v>
                </c:pt>
                <c:pt idx="10">
                  <c:v>2.5600000000000001E-2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D5-4D17-A72D-E98EF7F09B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 saprei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Sheet1!$A$2:$A$12</c:f>
              <c:strCache>
                <c:ptCount val="11"/>
                <c:pt idx="0">
                  <c:v>Sicurezza</c:v>
                </c:pt>
                <c:pt idx="1">
                  <c:v>Consumi di carburante</c:v>
                </c:pt>
                <c:pt idx="2">
                  <c:v>Prezzo</c:v>
                </c:pt>
                <c:pt idx="3">
                  <c:v>Costi di mantenimento</c:v>
                </c:pt>
                <c:pt idx="4">
                  <c:v>Garanzia</c:v>
                </c:pt>
                <c:pt idx="5">
                  <c:v>Reputazione della marca</c:v>
                </c:pt>
                <c:pt idx="6">
                  <c:v>Estetica</c:v>
                </c:pt>
                <c:pt idx="7">
                  <c:v>Dimensioni</c:v>
                </c:pt>
                <c:pt idx="8">
                  <c:v>Esperienza passata con la marca</c:v>
                </c:pt>
                <c:pt idx="9">
                  <c:v>Optional e funzioni aggiuntive</c:v>
                </c:pt>
                <c:pt idx="10">
                  <c:v>Potenza del motore</c:v>
                </c:pt>
              </c:strCache>
            </c:strRef>
          </c:cat>
          <c:val>
            <c:numRef>
              <c:f>Sheet1!$E$2:$E$12</c:f>
              <c:numCache>
                <c:formatCode>0.00%</c:formatCode>
                <c:ptCount val="11"/>
                <c:pt idx="0">
                  <c:v>5.0000000000000001E-3</c:v>
                </c:pt>
                <c:pt idx="1">
                  <c:v>5.1000000000000004E-3</c:v>
                </c:pt>
                <c:pt idx="2">
                  <c:v>2.5000000000000001E-3</c:v>
                </c:pt>
                <c:pt idx="3">
                  <c:v>5.0000000000000001E-3</c:v>
                </c:pt>
                <c:pt idx="4">
                  <c:v>2.5000000000000001E-3</c:v>
                </c:pt>
                <c:pt idx="5">
                  <c:v>2.5000000000000001E-3</c:v>
                </c:pt>
                <c:pt idx="6">
                  <c:v>2.5000000000000001E-3</c:v>
                </c:pt>
                <c:pt idx="7">
                  <c:v>5.0000000000000001E-3</c:v>
                </c:pt>
                <c:pt idx="8">
                  <c:v>7.4999999999999997E-3</c:v>
                </c:pt>
                <c:pt idx="9">
                  <c:v>2.5000000000000001E-3</c:v>
                </c:pt>
                <c:pt idx="10">
                  <c:v>2.5000000000000001E-3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D5-4D17-A72D-E98EF7F09B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100"/>
        <c:axId val="606333160"/>
        <c:axId val="606333488"/>
      </c:barChart>
      <c:catAx>
        <c:axId val="6063331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06333488"/>
        <c:crosses val="autoZero"/>
        <c:auto val="1"/>
        <c:lblAlgn val="ctr"/>
        <c:lblOffset val="100"/>
        <c:noMultiLvlLbl val="0"/>
      </c:catAx>
      <c:valAx>
        <c:axId val="606333488"/>
        <c:scaling>
          <c:orientation val="minMax"/>
          <c:max val="1"/>
          <c:min val="0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6063331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165622075510324"/>
          <c:y val="6.3281246107206812E-2"/>
          <c:w val="0.7483437792448967"/>
          <c:h val="4.37134305503998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rgbClr val="98C1D9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31C-4272-A0EB-CCF220DA4D3C}"/>
              </c:ext>
            </c:extLst>
          </c:dPt>
          <c:dPt>
            <c:idx val="1"/>
            <c:bubble3D val="0"/>
            <c:spPr>
              <a:solidFill>
                <a:srgbClr val="ECECEC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C-4272-A0EB-CCF220DA4D3C}"/>
              </c:ext>
            </c:extLst>
          </c:dPt>
          <c:cat>
            <c:strRef>
              <c:f>Sheet1!$A$2:$A$3</c:f>
              <c:strCache>
                <c:ptCount val="1"/>
                <c:pt idx="0">
                  <c:v>Ultimi 2 anni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0.17</c:v>
                </c:pt>
                <c:pt idx="1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1C-4272-A0EB-CCF220DA4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3"/>
        <c:holeSize val="8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80848860861664E-2"/>
          <c:y val="0.27233375242298724"/>
          <c:w val="0.86674582133215494"/>
          <c:h val="0.23338977822036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8C1D9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8C1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96-4D2B-B6B1-B2E8F6775D74}"/>
              </c:ext>
            </c:extLst>
          </c:dPt>
          <c:dPt>
            <c:idx val="2"/>
            <c:invertIfNegative val="0"/>
            <c:bubble3D val="0"/>
            <c:spPr>
              <a:solidFill>
                <a:srgbClr val="98C1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96-4D2B-B6B1-B2E8F6775D74}"/>
              </c:ext>
            </c:extLst>
          </c:dPt>
          <c:dPt>
            <c:idx val="3"/>
            <c:invertIfNegative val="0"/>
            <c:bubble3D val="0"/>
            <c:spPr>
              <a:solidFill>
                <a:srgbClr val="98C1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96-4D2B-B6B1-B2E8F6775D74}"/>
              </c:ext>
            </c:extLst>
          </c:dPt>
          <c:dPt>
            <c:idx val="5"/>
            <c:invertIfNegative val="0"/>
            <c:bubble3D val="0"/>
            <c:spPr>
              <a:solidFill>
                <a:srgbClr val="98C1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96-4D2B-B6B1-B2E8F6775D74}"/>
              </c:ext>
            </c:extLst>
          </c:dPt>
          <c:dPt>
            <c:idx val="7"/>
            <c:invertIfNegative val="0"/>
            <c:bubble3D val="0"/>
            <c:spPr>
              <a:solidFill>
                <a:srgbClr val="98C1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B96-4D2B-B6B1-B2E8F6775D74}"/>
              </c:ext>
            </c:extLst>
          </c:dPt>
          <c:dPt>
            <c:idx val="8"/>
            <c:invertIfNegative val="0"/>
            <c:bubble3D val="0"/>
            <c:spPr>
              <a:solidFill>
                <a:srgbClr val="98C1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B96-4D2B-B6B1-B2E8F6775D7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Fino a 10,000 €</c:v>
                </c:pt>
                <c:pt idx="1">
                  <c:v>10,001 – 15,000 €</c:v>
                </c:pt>
                <c:pt idx="2">
                  <c:v>15,001 – 20,000 €</c:v>
                </c:pt>
                <c:pt idx="3">
                  <c:v>20,001 – 30,000 €</c:v>
                </c:pt>
                <c:pt idx="4">
                  <c:v>Più di 30,000 €</c:v>
                </c:pt>
                <c:pt idx="5">
                  <c:v>Non saprei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7.7399999999999997E-2</c:v>
                </c:pt>
                <c:pt idx="1">
                  <c:v>0.314</c:v>
                </c:pt>
                <c:pt idx="2">
                  <c:v>0.30809999999999998</c:v>
                </c:pt>
                <c:pt idx="3">
                  <c:v>0.21060000000000001</c:v>
                </c:pt>
                <c:pt idx="4">
                  <c:v>7.8300000000000008E-2</c:v>
                </c:pt>
                <c:pt idx="5">
                  <c:v>1.1599999999999999E-2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96-4D2B-B6B1-B2E8F6775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8"/>
        <c:axId val="606333160"/>
        <c:axId val="606333488"/>
      </c:barChart>
      <c:catAx>
        <c:axId val="60633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606333488"/>
        <c:crosses val="autoZero"/>
        <c:auto val="1"/>
        <c:lblAlgn val="ctr"/>
        <c:lblOffset val="100"/>
        <c:noMultiLvlLbl val="0"/>
      </c:catAx>
      <c:valAx>
        <c:axId val="606333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6333160"/>
        <c:crosses val="autoZero"/>
        <c:crossBetween val="between"/>
        <c:majorUnit val="0.60000000000000009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86115787599992E-2"/>
          <c:y val="0.28251049927761124"/>
          <c:w val="0.86674582133215494"/>
          <c:h val="0.23338977822036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E6C4D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E6C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8C-41DF-8DD1-022C05DC675C}"/>
              </c:ext>
            </c:extLst>
          </c:dPt>
          <c:dPt>
            <c:idx val="2"/>
            <c:invertIfNegative val="0"/>
            <c:bubble3D val="0"/>
            <c:spPr>
              <a:solidFill>
                <a:srgbClr val="EE6C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8C-41DF-8DD1-022C05DC675C}"/>
              </c:ext>
            </c:extLst>
          </c:dPt>
          <c:dPt>
            <c:idx val="3"/>
            <c:invertIfNegative val="0"/>
            <c:bubble3D val="0"/>
            <c:spPr>
              <a:solidFill>
                <a:srgbClr val="EE6C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8C-41DF-8DD1-022C05DC675C}"/>
              </c:ext>
            </c:extLst>
          </c:dPt>
          <c:dPt>
            <c:idx val="5"/>
            <c:invertIfNegative val="0"/>
            <c:bubble3D val="0"/>
            <c:spPr>
              <a:solidFill>
                <a:srgbClr val="EE6C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78C-41DF-8DD1-022C05DC675C}"/>
              </c:ext>
            </c:extLst>
          </c:dPt>
          <c:dPt>
            <c:idx val="7"/>
            <c:invertIfNegative val="0"/>
            <c:bubble3D val="0"/>
            <c:spPr>
              <a:solidFill>
                <a:srgbClr val="EE6C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78C-41DF-8DD1-022C05DC675C}"/>
              </c:ext>
            </c:extLst>
          </c:dPt>
          <c:dPt>
            <c:idx val="8"/>
            <c:invertIfNegative val="0"/>
            <c:bubble3D val="0"/>
            <c:spPr>
              <a:solidFill>
                <a:srgbClr val="EE6C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78C-41DF-8DD1-022C05DC675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Fino a 10,000 €</c:v>
                </c:pt>
                <c:pt idx="1">
                  <c:v>10,001 – 15,000 €</c:v>
                </c:pt>
                <c:pt idx="2">
                  <c:v>15,001 – 20,000 €</c:v>
                </c:pt>
                <c:pt idx="3">
                  <c:v>20,001 – 30,000 €</c:v>
                </c:pt>
                <c:pt idx="4">
                  <c:v>Più di 30,000 €</c:v>
                </c:pt>
                <c:pt idx="5">
                  <c:v>Non saprei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7.0099999999999996E-2</c:v>
                </c:pt>
                <c:pt idx="1">
                  <c:v>0.314</c:v>
                </c:pt>
                <c:pt idx="2">
                  <c:v>0.30809999999999998</c:v>
                </c:pt>
                <c:pt idx="3">
                  <c:v>0.21060000000000001</c:v>
                </c:pt>
                <c:pt idx="4">
                  <c:v>9.6799999999999997E-2</c:v>
                </c:pt>
                <c:pt idx="5">
                  <c:v>1.47E-2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78C-41DF-8DD1-022C05DC67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8"/>
        <c:axId val="606333160"/>
        <c:axId val="606333488"/>
      </c:barChart>
      <c:catAx>
        <c:axId val="60633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606333488"/>
        <c:crosses val="autoZero"/>
        <c:auto val="1"/>
        <c:lblAlgn val="ctr"/>
        <c:lblOffset val="100"/>
        <c:noMultiLvlLbl val="0"/>
      </c:catAx>
      <c:valAx>
        <c:axId val="606333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6333160"/>
        <c:crosses val="autoZero"/>
        <c:crossBetween val="between"/>
        <c:majorUnit val="0.60000000000000009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9927121577474"/>
          <c:y val="7.8975465155138522E-2"/>
          <c:w val="0.86674582133215494"/>
          <c:h val="0.26593465625162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D5A80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781-49D2-8503-F0A1F06EE20A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81-49D2-8503-F0A1F06EE2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Venditori in concessionaria</c:v>
                </c:pt>
                <c:pt idx="1">
                  <c:v>Siti web delle case automobilistiche</c:v>
                </c:pt>
                <c:pt idx="2">
                  <c:v>Siti web specializzati (es. alvolante.it)</c:v>
                </c:pt>
                <c:pt idx="3">
                  <c:v>Recensioni online</c:v>
                </c:pt>
                <c:pt idx="4">
                  <c:v>Amici, familiari o colleghi</c:v>
                </c:pt>
                <c:pt idx="5">
                  <c:v>Siti web delle concessionarie </c:v>
                </c:pt>
                <c:pt idx="6">
                  <c:v>Riviste di automobilismo</c:v>
                </c:pt>
                <c:pt idx="7">
                  <c:v>Social media</c:v>
                </c:pt>
                <c:pt idx="8">
                  <c:v>Siti web di vendita online  (es. Ebay)</c:v>
                </c:pt>
                <c:pt idx="9">
                  <c:v>Altro</c:v>
                </c:pt>
                <c:pt idx="10">
                  <c:v>Nessuna di queste</c:v>
                </c:pt>
                <c:pt idx="11">
                  <c:v>Non saprei/non ricordo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0.55000000000000004</c:v>
                </c:pt>
                <c:pt idx="1">
                  <c:v>0.47</c:v>
                </c:pt>
                <c:pt idx="2">
                  <c:v>0.41</c:v>
                </c:pt>
                <c:pt idx="3">
                  <c:v>0.4</c:v>
                </c:pt>
                <c:pt idx="4">
                  <c:v>0.36</c:v>
                </c:pt>
                <c:pt idx="5">
                  <c:v>0.32</c:v>
                </c:pt>
                <c:pt idx="6">
                  <c:v>0.28999999999999998</c:v>
                </c:pt>
                <c:pt idx="7">
                  <c:v>0.14000000000000001</c:v>
                </c:pt>
                <c:pt idx="8">
                  <c:v>0.1</c:v>
                </c:pt>
                <c:pt idx="9">
                  <c:v>0.02</c:v>
                </c:pt>
                <c:pt idx="10">
                  <c:v>0.01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8-4416-B516-0E9F7D1B01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8"/>
        <c:axId val="606333160"/>
        <c:axId val="606333488"/>
      </c:barChart>
      <c:catAx>
        <c:axId val="60633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606333488"/>
        <c:crosses val="autoZero"/>
        <c:auto val="1"/>
        <c:lblAlgn val="ctr"/>
        <c:lblOffset val="100"/>
        <c:noMultiLvlLbl val="0"/>
      </c:catAx>
      <c:valAx>
        <c:axId val="606333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606333160"/>
        <c:crosses val="autoZero"/>
        <c:crossBetween val="between"/>
        <c:majorUnit val="0.60000000000000009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948385001535137E-2"/>
          <c:y val="9.8187290272520003E-2"/>
          <c:w val="0.94806260890772731"/>
          <c:h val="0.8066212297492172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Meno di un mese</c:v>
                </c:pt>
              </c:strCache>
            </c:strRef>
          </c:tx>
          <c:spPr>
            <a:solidFill>
              <a:srgbClr val="3D5A8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A6-4B7E-AE7A-3317BAF34E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 1 a 3 mesi</c:v>
                </c:pt>
              </c:strCache>
            </c:strRef>
          </c:tx>
          <c:spPr>
            <a:solidFill>
              <a:srgbClr val="98C1D9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A6-4B7E-AE7A-3317BAF34E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 3 a 6 mesi</c:v>
                </c:pt>
              </c:strCache>
            </c:strRef>
          </c:tx>
          <c:spPr>
            <a:solidFill>
              <a:srgbClr val="E0FBF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0FBF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A6-4B7E-AE7A-3317BAF34E0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A6-4B7E-AE7A-3317BAF34E0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6 mesi e oltre</c:v>
                </c:pt>
              </c:strCache>
            </c:strRef>
          </c:tx>
          <c:spPr>
            <a:solidFill>
              <a:srgbClr val="EE6C4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A6-4B7E-AE7A-3317BAF34E0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Non saprei</c:v>
                </c:pt>
              </c:strCache>
            </c:strRef>
          </c:tx>
          <c:spPr>
            <a:solidFill>
              <a:srgbClr val="29324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0A6-4B7E-AE7A-3317BAF34E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7099432"/>
        <c:axId val="197094184"/>
      </c:barChart>
      <c:catAx>
        <c:axId val="197099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7094184"/>
        <c:crosses val="autoZero"/>
        <c:auto val="1"/>
        <c:lblAlgn val="ctr"/>
        <c:lblOffset val="100"/>
        <c:noMultiLvlLbl val="0"/>
      </c:catAx>
      <c:valAx>
        <c:axId val="1970941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7099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60486352586112E-4"/>
          <c:y val="0.85552818258463126"/>
          <c:w val="0.99923395136474136"/>
          <c:h val="0.11501570026506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9927121577474"/>
          <c:y val="7.8975465155138522E-2"/>
          <c:w val="0.86674582133215494"/>
          <c:h val="8.9347345916804197E-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D5A8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3D5A8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4BC-4850-B1A2-5F6B115F8D2D}"/>
              </c:ext>
            </c:extLst>
          </c:dPt>
          <c:dPt>
            <c:idx val="2"/>
            <c:invertIfNegative val="0"/>
            <c:bubble3D val="0"/>
            <c:spPr>
              <a:solidFill>
                <a:srgbClr val="3D5A8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BC-4850-B1A2-5F6B115F8D2D}"/>
              </c:ext>
            </c:extLst>
          </c:dPt>
          <c:dPt>
            <c:idx val="3"/>
            <c:invertIfNegative val="0"/>
            <c:bubble3D val="0"/>
            <c:spPr>
              <a:solidFill>
                <a:srgbClr val="3D5A8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4BC-4850-B1A2-5F6B115F8D2D}"/>
              </c:ext>
            </c:extLst>
          </c:dPt>
          <c:dPt>
            <c:idx val="5"/>
            <c:invertIfNegative val="0"/>
            <c:bubble3D val="0"/>
            <c:spPr>
              <a:solidFill>
                <a:srgbClr val="3D5A8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BC-4850-B1A2-5F6B115F8D2D}"/>
              </c:ext>
            </c:extLst>
          </c:dPt>
          <c:dPt>
            <c:idx val="7"/>
            <c:invertIfNegative val="0"/>
            <c:bubble3D val="0"/>
            <c:spPr>
              <a:solidFill>
                <a:srgbClr val="3D5A8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4BC-4850-B1A2-5F6B115F8D2D}"/>
              </c:ext>
            </c:extLst>
          </c:dPt>
          <c:dPt>
            <c:idx val="8"/>
            <c:invertIfNegative val="0"/>
            <c:bubble3D val="0"/>
            <c:spPr>
              <a:solidFill>
                <a:srgbClr val="3D5A8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BC-4850-B1A2-5F6B115F8D2D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7A6-40F8-B86B-F1D21A112F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Venditori in concessionaria</c:v>
                </c:pt>
                <c:pt idx="1">
                  <c:v>Siti web delle case automobilistiche</c:v>
                </c:pt>
                <c:pt idx="2">
                  <c:v>Siti web specializzati (es. alvolante.it)</c:v>
                </c:pt>
                <c:pt idx="3">
                  <c:v>Recensioni online</c:v>
                </c:pt>
                <c:pt idx="4">
                  <c:v>Amici, familiari o colleghi</c:v>
                </c:pt>
                <c:pt idx="5">
                  <c:v>Siti web delle concessionarie </c:v>
                </c:pt>
                <c:pt idx="6">
                  <c:v>Riviste di automobilismo</c:v>
                </c:pt>
                <c:pt idx="7">
                  <c:v>Social media</c:v>
                </c:pt>
                <c:pt idx="8">
                  <c:v>Siti web di vendita online  (es. Ebay)</c:v>
                </c:pt>
                <c:pt idx="9">
                  <c:v>Altro</c:v>
                </c:pt>
                <c:pt idx="10">
                  <c:v>Nessuna di queste</c:v>
                </c:pt>
                <c:pt idx="11">
                  <c:v>Non saprei/non ricordo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0.55000000000000004</c:v>
                </c:pt>
                <c:pt idx="1">
                  <c:v>0.47</c:v>
                </c:pt>
                <c:pt idx="2">
                  <c:v>0.41</c:v>
                </c:pt>
                <c:pt idx="3">
                  <c:v>0.4</c:v>
                </c:pt>
                <c:pt idx="4">
                  <c:v>0.36</c:v>
                </c:pt>
                <c:pt idx="5">
                  <c:v>0.32</c:v>
                </c:pt>
                <c:pt idx="6">
                  <c:v>0.28999999999999998</c:v>
                </c:pt>
                <c:pt idx="7">
                  <c:v>0.14000000000000001</c:v>
                </c:pt>
                <c:pt idx="8">
                  <c:v>0.1</c:v>
                </c:pt>
                <c:pt idx="9">
                  <c:v>0.02</c:v>
                </c:pt>
                <c:pt idx="10">
                  <c:v>0.01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24-482D-92CB-57153D8C5B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8"/>
        <c:axId val="606333160"/>
        <c:axId val="606333488"/>
      </c:barChart>
      <c:catAx>
        <c:axId val="60633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606333488"/>
        <c:crosses val="autoZero"/>
        <c:auto val="1"/>
        <c:lblAlgn val="ctr"/>
        <c:lblOffset val="100"/>
        <c:noMultiLvlLbl val="0"/>
      </c:catAx>
      <c:valAx>
        <c:axId val="60633348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606333160"/>
        <c:crosses val="autoZero"/>
        <c:crossBetween val="between"/>
        <c:majorUnit val="0.60000000000000009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591499676515876"/>
          <c:y val="0.14633617456101289"/>
          <c:w val="0.48057677072104821"/>
          <c:h val="0.83257007673658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molta + abbastanza</c:v>
                </c:pt>
              </c:strCache>
            </c:strRef>
          </c:tx>
          <c:spPr>
            <a:solidFill>
              <a:srgbClr val="3D5A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Recensioni online (n=155)</c:v>
                </c:pt>
                <c:pt idx="1">
                  <c:v>Siti web specializzati in automobili (ad esempio alvolante.it) (n=159)</c:v>
                </c:pt>
                <c:pt idx="2">
                  <c:v>Riviste di automobilismo (n=111)</c:v>
                </c:pt>
                <c:pt idx="3">
                  <c:v>Siti web delle case automobilistiche (n=184)</c:v>
                </c:pt>
                <c:pt idx="4">
                  <c:v>Amici, familiari o colleghi (n=141)</c:v>
                </c:pt>
                <c:pt idx="5">
                  <c:v>Venditori delle concessionarie d'automobili (n=214)</c:v>
                </c:pt>
                <c:pt idx="6">
                  <c:v>Social media (n=56)</c:v>
                </c:pt>
                <c:pt idx="7">
                  <c:v>Siti web delle concessionarie d'auto (n=124)</c:v>
                </c:pt>
                <c:pt idx="8">
                  <c:v>Siti web di vendita online (ad esempio Ebay) (n=39)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0.90269999999999995</c:v>
                </c:pt>
                <c:pt idx="1">
                  <c:v>0.88759999999999994</c:v>
                </c:pt>
                <c:pt idx="2">
                  <c:v>0.88429999999999997</c:v>
                </c:pt>
                <c:pt idx="3">
                  <c:v>0.85219999999999996</c:v>
                </c:pt>
                <c:pt idx="4">
                  <c:v>0.79320000000000002</c:v>
                </c:pt>
                <c:pt idx="5">
                  <c:v>0.78939999999999999</c:v>
                </c:pt>
                <c:pt idx="6">
                  <c:v>0.76739999999999997</c:v>
                </c:pt>
                <c:pt idx="7">
                  <c:v>0.75819999999999999</c:v>
                </c:pt>
                <c:pt idx="8">
                  <c:v>0.71850000000000003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2-4D8E-8243-1991546830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poca + per nulla</c:v>
                </c:pt>
              </c:strCache>
            </c:strRef>
          </c:tx>
          <c:spPr>
            <a:solidFill>
              <a:srgbClr val="98C1D9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Recensioni online (n=155)</c:v>
                </c:pt>
                <c:pt idx="1">
                  <c:v>Siti web specializzati in automobili (ad esempio alvolante.it) (n=159)</c:v>
                </c:pt>
                <c:pt idx="2">
                  <c:v>Riviste di automobilismo (n=111)</c:v>
                </c:pt>
                <c:pt idx="3">
                  <c:v>Siti web delle case automobilistiche (n=184)</c:v>
                </c:pt>
                <c:pt idx="4">
                  <c:v>Amici, familiari o colleghi (n=141)</c:v>
                </c:pt>
                <c:pt idx="5">
                  <c:v>Venditori delle concessionarie d'automobili (n=214)</c:v>
                </c:pt>
                <c:pt idx="6">
                  <c:v>Social media (n=56)</c:v>
                </c:pt>
                <c:pt idx="7">
                  <c:v>Siti web delle concessionarie d'auto (n=124)</c:v>
                </c:pt>
                <c:pt idx="8">
                  <c:v>Siti web di vendita online (ad esempio Ebay) (n=39)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0">
                  <c:v>9.7199999999999995E-2</c:v>
                </c:pt>
                <c:pt idx="1">
                  <c:v>0.10589999999999999</c:v>
                </c:pt>
                <c:pt idx="2">
                  <c:v>0.1157</c:v>
                </c:pt>
                <c:pt idx="3">
                  <c:v>0.1477</c:v>
                </c:pt>
                <c:pt idx="4">
                  <c:v>0.20680000000000001</c:v>
                </c:pt>
                <c:pt idx="5">
                  <c:v>0.20619999999999999</c:v>
                </c:pt>
                <c:pt idx="6">
                  <c:v>0.2326</c:v>
                </c:pt>
                <c:pt idx="7">
                  <c:v>0.24179999999999999</c:v>
                </c:pt>
                <c:pt idx="8">
                  <c:v>0.25580000000000003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12-4D8E-8243-19915468300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 saprei</c:v>
                </c:pt>
              </c:strCache>
            </c:strRef>
          </c:tx>
          <c:spPr>
            <a:solidFill>
              <a:srgbClr val="29324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Sheet1!$A$2:$A$10</c:f>
              <c:strCache>
                <c:ptCount val="9"/>
                <c:pt idx="0">
                  <c:v>Recensioni online (n=155)</c:v>
                </c:pt>
                <c:pt idx="1">
                  <c:v>Siti web specializzati in automobili (ad esempio alvolante.it) (n=159)</c:v>
                </c:pt>
                <c:pt idx="2">
                  <c:v>Riviste di automobilismo (n=111)</c:v>
                </c:pt>
                <c:pt idx="3">
                  <c:v>Siti web delle case automobilistiche (n=184)</c:v>
                </c:pt>
                <c:pt idx="4">
                  <c:v>Amici, familiari o colleghi (n=141)</c:v>
                </c:pt>
                <c:pt idx="5">
                  <c:v>Venditori delle concessionarie d'automobili (n=214)</c:v>
                </c:pt>
                <c:pt idx="6">
                  <c:v>Social media (n=56)</c:v>
                </c:pt>
                <c:pt idx="7">
                  <c:v>Siti web delle concessionarie d'auto (n=124)</c:v>
                </c:pt>
                <c:pt idx="8">
                  <c:v>Siti web di vendita online (ad esempio Ebay) (n=39)</c:v>
                </c:pt>
              </c:strCache>
            </c:strRef>
          </c:cat>
          <c:val>
            <c:numRef>
              <c:f>Sheet1!$D$2:$D$10</c:f>
              <c:numCache>
                <c:formatCode>0.00%</c:formatCode>
                <c:ptCount val="9"/>
                <c:pt idx="0">
                  <c:v>0</c:v>
                </c:pt>
                <c:pt idx="1">
                  <c:v>6.4999999999999997E-3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4.4999999999999997E-3</c:v>
                </c:pt>
                <c:pt idx="6">
                  <c:v>0</c:v>
                </c:pt>
                <c:pt idx="7">
                  <c:v>0</c:v>
                </c:pt>
                <c:pt idx="8">
                  <c:v>2.5600000000000001E-2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12-4D8E-8243-1991546830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100"/>
        <c:axId val="606333160"/>
        <c:axId val="606333488"/>
      </c:barChart>
      <c:catAx>
        <c:axId val="6063331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606333488"/>
        <c:crosses val="autoZero"/>
        <c:auto val="1"/>
        <c:lblAlgn val="ctr"/>
        <c:lblOffset val="100"/>
        <c:noMultiLvlLbl val="0"/>
      </c:catAx>
      <c:valAx>
        <c:axId val="606333488"/>
        <c:scaling>
          <c:orientation val="minMax"/>
          <c:max val="1"/>
          <c:min val="0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6063331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8523838168354716"/>
          <c:y val="8.4194225763276315E-2"/>
          <c:w val="0.48264486165903908"/>
          <c:h val="4.7962349411764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788339099668463"/>
          <c:y val="7.168907939920896E-2"/>
          <c:w val="0.39158072392233295"/>
          <c:h val="0.903769890947701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D5A80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755-482D-BCC7-B92FE0218BF3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55-482D-BCC7-B92FE0218B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Pubblicità in TV</c:v>
                </c:pt>
                <c:pt idx="1">
                  <c:v>Visitando una concessionaria</c:v>
                </c:pt>
                <c:pt idx="2">
                  <c:v>Discussioni con amici, familiari o colleghi</c:v>
                </c:pt>
                <c:pt idx="3">
                  <c:v>Su delle riviste di automobilismo (online o stampate, ad esempio quattroruote)</c:v>
                </c:pt>
                <c:pt idx="4">
                  <c:v>Visitando il web di una casa automobilistica</c:v>
                </c:pt>
                <c:pt idx="5">
                  <c:v>Leggendo delle recensioni online</c:v>
                </c:pt>
                <c:pt idx="6">
                  <c:v>Visitando dei siti web di compravendita specializzati in automobili (ad esempio quattroruote.it)</c:v>
                </c:pt>
                <c:pt idx="7">
                  <c:v>Visitando il web di una concessionaria</c:v>
                </c:pt>
                <c:pt idx="8">
                  <c:v>Pubblicità su un quotidiano/rivista</c:v>
                </c:pt>
                <c:pt idx="9">
                  <c:v>Pubblicità o post sponsorizzato sui social media</c:v>
                </c:pt>
                <c:pt idx="10">
                  <c:v>Cartello pubblicitario per strada</c:v>
                </c:pt>
                <c:pt idx="11">
                  <c:v>Banner pubblicitario su un sito internet</c:v>
                </c:pt>
                <c:pt idx="12">
                  <c:v>Pubblicità alla radio</c:v>
                </c:pt>
                <c:pt idx="13">
                  <c:v>Cartello pubblicitario sui mezzi pubblici</c:v>
                </c:pt>
                <c:pt idx="14">
                  <c:v>Visitando dei siti web di compravendita generali (ad esempio Ebay)</c:v>
                </c:pt>
                <c:pt idx="15">
                  <c:v>Non saprei / non ricordo</c:v>
                </c:pt>
                <c:pt idx="16">
                  <c:v>Altro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7"/>
                <c:pt idx="0">
                  <c:v>0.45</c:v>
                </c:pt>
                <c:pt idx="1">
                  <c:v>0.28000000000000003</c:v>
                </c:pt>
                <c:pt idx="2">
                  <c:v>0.23</c:v>
                </c:pt>
                <c:pt idx="3">
                  <c:v>0.2</c:v>
                </c:pt>
                <c:pt idx="4">
                  <c:v>0.19</c:v>
                </c:pt>
                <c:pt idx="5">
                  <c:v>0.19</c:v>
                </c:pt>
                <c:pt idx="6">
                  <c:v>0.18</c:v>
                </c:pt>
                <c:pt idx="7">
                  <c:v>0.16</c:v>
                </c:pt>
                <c:pt idx="8">
                  <c:v>0.16</c:v>
                </c:pt>
                <c:pt idx="9">
                  <c:v>0.15</c:v>
                </c:pt>
                <c:pt idx="10">
                  <c:v>0.13</c:v>
                </c:pt>
                <c:pt idx="11">
                  <c:v>0.11</c:v>
                </c:pt>
                <c:pt idx="12">
                  <c:v>0.08</c:v>
                </c:pt>
                <c:pt idx="13">
                  <c:v>0.08</c:v>
                </c:pt>
                <c:pt idx="14">
                  <c:v>0.08</c:v>
                </c:pt>
                <c:pt idx="15">
                  <c:v>0.04</c:v>
                </c:pt>
                <c:pt idx="1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6D-4834-AB90-97C3EF10DA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8"/>
        <c:axId val="606333160"/>
        <c:axId val="606333488"/>
      </c:barChart>
      <c:catAx>
        <c:axId val="606333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606333488"/>
        <c:crosses val="autoZero"/>
        <c:auto val="1"/>
        <c:lblAlgn val="ctr"/>
        <c:lblOffset val="100"/>
        <c:noMultiLvlLbl val="0"/>
      </c:catAx>
      <c:valAx>
        <c:axId val="6063334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606333160"/>
        <c:crosses val="autoZero"/>
        <c:crossBetween val="between"/>
        <c:majorUnit val="0.60000000000000009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474F6-0813-4E9E-BD01-DD98AB917DB0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45997-05F8-4CAF-948E-9C18C89C6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63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239" y="117089"/>
            <a:ext cx="2492298" cy="140191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860288" y="117089"/>
            <a:ext cx="3808141" cy="14019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73C71-BADA-7840-A739-1AAC7105DD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031" y="2018371"/>
            <a:ext cx="599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SUPPORTING INFORMATION: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8239" y="2387703"/>
            <a:ext cx="654019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31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3300" y="2362806"/>
            <a:ext cx="6188808" cy="646331"/>
          </a:xfrm>
        </p:spPr>
        <p:txBody>
          <a:bodyPr anchor="ctr" anchorCtr="0"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r>
              <a:rPr lang="en-US" dirty="0" smtClean="0"/>
              <a:t>Report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65"/>
          <a:stretch/>
        </p:blipFill>
        <p:spPr>
          <a:xfrm>
            <a:off x="7886699" y="963932"/>
            <a:ext cx="4305301" cy="495426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2667000"/>
            <a:ext cx="635000" cy="76200"/>
          </a:xfrm>
          <a:prstGeom prst="rect">
            <a:avLst/>
          </a:prstGeom>
          <a:solidFill>
            <a:srgbClr val="DA2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963932"/>
            <a:ext cx="2704664" cy="577579"/>
          </a:xfrm>
          <a:prstGeom prst="rect">
            <a:avLst/>
          </a:prstGeom>
        </p:spPr>
      </p:pic>
      <p:cxnSp>
        <p:nvCxnSpPr>
          <p:cNvPr id="24" name="Straight Connector 23"/>
          <p:cNvCxnSpPr/>
          <p:nvPr userDrawn="1"/>
        </p:nvCxnSpPr>
        <p:spPr>
          <a:xfrm>
            <a:off x="901700" y="6067139"/>
            <a:ext cx="10388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027860" y="3272982"/>
            <a:ext cx="7397683" cy="398065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Text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2700"/>
            <a:ext cx="4343400" cy="6870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6628" y="3879891"/>
            <a:ext cx="3088044" cy="136253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837666"/>
            <a:ext cx="3092072" cy="2793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0" y="1207008"/>
            <a:ext cx="6527800" cy="4305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825999" y="369888"/>
            <a:ext cx="5649089" cy="6139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or Statement</a:t>
            </a: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825998" y="6394233"/>
            <a:ext cx="4480233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2880">
          <p15:clr>
            <a:srgbClr val="FBAE40"/>
          </p15:clr>
        </p15:guide>
        <p15:guide id="3" pos="7536">
          <p15:clr>
            <a:srgbClr val="FBAE40"/>
          </p15:clr>
        </p15:guide>
        <p15:guide id="4" orient="horz" pos="72">
          <p15:clr>
            <a:srgbClr val="FBAE40"/>
          </p15:clr>
        </p15:guide>
        <p15:guide id="5" orient="horz" pos="3679">
          <p15:clr>
            <a:srgbClr val="FBAE40"/>
          </p15:clr>
        </p15:guide>
        <p15:guide id="6" pos="303">
          <p15:clr>
            <a:srgbClr val="FBAE40"/>
          </p15:clr>
        </p15:guide>
        <p15:guide id="7" pos="2254">
          <p15:clr>
            <a:srgbClr val="FBAE40"/>
          </p15:clr>
        </p15:guide>
        <p15:guide id="8" orient="horz" pos="526">
          <p15:clr>
            <a:srgbClr val="FBAE40"/>
          </p15:clr>
        </p15:guide>
        <p15:guide id="9" orient="horz" pos="2292">
          <p15:clr>
            <a:srgbClr val="FBAE40"/>
          </p15:clr>
        </p15:guide>
        <p15:guide id="10" orient="horz" pos="2440">
          <p15:clr>
            <a:srgbClr val="FBAE40"/>
          </p15:clr>
        </p15:guide>
        <p15:guide id="11" orient="horz" pos="331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Text Slide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63"/>
            <a:ext cx="4343400" cy="68707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6628" y="3879891"/>
            <a:ext cx="3088044" cy="136253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837666"/>
            <a:ext cx="3092072" cy="2793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0" y="1207008"/>
            <a:ext cx="6527800" cy="4305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825999" y="369888"/>
            <a:ext cx="5649089" cy="6139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or Statement</a:t>
            </a:r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825998" y="6394233"/>
            <a:ext cx="4480233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2880">
          <p15:clr>
            <a:srgbClr val="FBAE40"/>
          </p15:clr>
        </p15:guide>
        <p15:guide id="3" pos="7536">
          <p15:clr>
            <a:srgbClr val="FBAE40"/>
          </p15:clr>
        </p15:guide>
        <p15:guide id="4" orient="horz" pos="72">
          <p15:clr>
            <a:srgbClr val="FBAE40"/>
          </p15:clr>
        </p15:guide>
        <p15:guide id="5" orient="horz" pos="3679">
          <p15:clr>
            <a:srgbClr val="FBAE40"/>
          </p15:clr>
        </p15:guide>
        <p15:guide id="6" pos="303">
          <p15:clr>
            <a:srgbClr val="FBAE40"/>
          </p15:clr>
        </p15:guide>
        <p15:guide id="7" pos="2254">
          <p15:clr>
            <a:srgbClr val="FBAE40"/>
          </p15:clr>
        </p15:guide>
        <p15:guide id="8" orient="horz" pos="526">
          <p15:clr>
            <a:srgbClr val="FBAE40"/>
          </p15:clr>
        </p15:guide>
        <p15:guide id="9" orient="horz" pos="2292">
          <p15:clr>
            <a:srgbClr val="FBAE40"/>
          </p15:clr>
        </p15:guide>
        <p15:guide id="10" orient="horz" pos="2440">
          <p15:clr>
            <a:srgbClr val="FBAE40"/>
          </p15:clr>
        </p15:guide>
        <p15:guide id="11" orient="horz" pos="331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Text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2700"/>
            <a:ext cx="4343400" cy="687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6628" y="3879891"/>
            <a:ext cx="3088044" cy="136253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837666"/>
            <a:ext cx="3092072" cy="2793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26000" y="1207008"/>
            <a:ext cx="6527800" cy="4305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825999" y="369888"/>
            <a:ext cx="5649089" cy="62553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Title or Statement</a:t>
            </a:r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825998" y="6394233"/>
            <a:ext cx="4480233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2880">
          <p15:clr>
            <a:srgbClr val="FBAE40"/>
          </p15:clr>
        </p15:guide>
        <p15:guide id="3" pos="7536">
          <p15:clr>
            <a:srgbClr val="FBAE40"/>
          </p15:clr>
        </p15:guide>
        <p15:guide id="4" orient="horz" pos="72">
          <p15:clr>
            <a:srgbClr val="FBAE40"/>
          </p15:clr>
        </p15:guide>
        <p15:guide id="5" orient="horz" pos="3679">
          <p15:clr>
            <a:srgbClr val="FBAE40"/>
          </p15:clr>
        </p15:guide>
        <p15:guide id="6" pos="303">
          <p15:clr>
            <a:srgbClr val="FBAE40"/>
          </p15:clr>
        </p15:guide>
        <p15:guide id="7" pos="2254">
          <p15:clr>
            <a:srgbClr val="FBAE40"/>
          </p15:clr>
        </p15:guide>
        <p15:guide id="8" orient="horz" pos="526">
          <p15:clr>
            <a:srgbClr val="FBAE40"/>
          </p15:clr>
        </p15:guide>
        <p15:guide id="9" orient="horz" pos="2292">
          <p15:clr>
            <a:srgbClr val="FBAE40"/>
          </p15:clr>
        </p15:guide>
        <p15:guide id="10" orient="horz" pos="2440">
          <p15:clr>
            <a:srgbClr val="FBAE40"/>
          </p15:clr>
        </p15:guide>
        <p15:guide id="11" orient="horz" pos="331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7008"/>
            <a:ext cx="10515600" cy="4305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3733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85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76061"/>
            <a:ext cx="10515600" cy="5909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1905000"/>
            <a:ext cx="10515601" cy="297426"/>
          </a:xfrm>
        </p:spPr>
        <p:txBody>
          <a:bodyPr wrap="square" anchor="b" anchorCtr="0">
            <a:spAutoFit/>
          </a:bodyPr>
          <a:lstStyle>
            <a:lvl1pPr algn="ctr"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838199" y="2212975"/>
            <a:ext cx="10515602" cy="3843696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07008"/>
            <a:ext cx="10515600" cy="57263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1505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394" userDrawn="1">
          <p15:clr>
            <a:srgbClr val="FBAE40"/>
          </p15:clr>
        </p15:guide>
        <p15:guide id="2" orient="horz" pos="382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76061"/>
            <a:ext cx="10515600" cy="5909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1905000"/>
            <a:ext cx="5120149" cy="297426"/>
          </a:xfrm>
        </p:spPr>
        <p:txBody>
          <a:bodyPr wrap="square" anchor="b" anchorCtr="0">
            <a:spAutoFit/>
          </a:bodyPr>
          <a:lstStyle>
            <a:lvl1pPr algn="ctr"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838199" y="2212975"/>
            <a:ext cx="5120149" cy="3843696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07008"/>
            <a:ext cx="10515600" cy="57263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33651" y="1905000"/>
            <a:ext cx="5120149" cy="297426"/>
          </a:xfrm>
        </p:spPr>
        <p:txBody>
          <a:bodyPr wrap="square" anchor="b" anchorCtr="0">
            <a:spAutoFit/>
          </a:bodyPr>
          <a:lstStyle>
            <a:lvl1pPr algn="ctr"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6233651" y="2212975"/>
            <a:ext cx="5120149" cy="3843696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5584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394">
          <p15:clr>
            <a:srgbClr val="FBAE40"/>
          </p15:clr>
        </p15:guide>
        <p15:guide id="2" orient="horz" pos="382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838199" y="2212976"/>
            <a:ext cx="10515601" cy="3843338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76061"/>
            <a:ext cx="10515600" cy="5909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1905000"/>
            <a:ext cx="10515601" cy="297426"/>
          </a:xfrm>
        </p:spPr>
        <p:txBody>
          <a:bodyPr wrap="square" anchor="b" anchorCtr="0">
            <a:spAutoFit/>
          </a:bodyPr>
          <a:lstStyle>
            <a:lvl1pPr algn="l"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TABLE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07008"/>
            <a:ext cx="10515600" cy="57263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335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394">
          <p15:clr>
            <a:srgbClr val="FBAE40"/>
          </p15:clr>
        </p15:guide>
        <p15:guide id="2" orient="horz" pos="382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929408" y="1611313"/>
            <a:ext cx="5149130" cy="3657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25"/>
          </p:nvPr>
        </p:nvSpPr>
        <p:spPr>
          <a:xfrm>
            <a:off x="6361112" y="1917773"/>
            <a:ext cx="4977678" cy="30654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85768" y="6401750"/>
            <a:ext cx="6420464" cy="238704"/>
          </a:xfrm>
        </p:spPr>
        <p:txBody>
          <a:bodyPr/>
          <a:lstStyle/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929409" y="1611313"/>
            <a:ext cx="5107710" cy="41685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1"/>
          </p:nvPr>
        </p:nvSpPr>
        <p:spPr>
          <a:xfrm>
            <a:off x="6037119" y="1611313"/>
            <a:ext cx="5280889" cy="41685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885768" y="6401750"/>
            <a:ext cx="6420464" cy="238704"/>
          </a:xfrm>
        </p:spPr>
        <p:txBody>
          <a:bodyPr/>
          <a:lstStyle/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345" y="2564441"/>
            <a:ext cx="10515600" cy="590931"/>
          </a:xfrm>
        </p:spPr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 smtClean="0"/>
              <a:t>Report Title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44530"/>
            <a:ext cx="635000" cy="54313"/>
          </a:xfrm>
          <a:prstGeom prst="rect">
            <a:avLst/>
          </a:prstGeom>
          <a:solidFill>
            <a:srgbClr val="DA2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126794"/>
            <a:ext cx="1942019" cy="414717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4354513"/>
            <a:ext cx="3630613" cy="13192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Client Logo</a:t>
            </a:r>
            <a:endParaRPr lang="en-US" dirty="0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901700" y="6067139"/>
            <a:ext cx="10388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9630" y="2530471"/>
            <a:ext cx="10398378" cy="806824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Quote or question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9630" y="3414687"/>
            <a:ext cx="10398378" cy="61943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85768" y="6394233"/>
            <a:ext cx="6420464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62" y="6358305"/>
            <a:ext cx="1321238" cy="28214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410788" y="6345424"/>
            <a:ext cx="621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ADE186F-9BA2-431A-8DEA-3AB39923AFDE}" type="slidenum">
              <a:rPr lang="en-US" sz="1100" smtClean="0">
                <a:solidFill>
                  <a:srgbClr val="A6A6A6"/>
                </a:solidFill>
              </a:rPr>
              <a:pPr algn="l"/>
              <a:t>‹#›</a:t>
            </a:fld>
            <a:endParaRPr lang="en-US" sz="1800" dirty="0">
              <a:solidFill>
                <a:srgbClr val="A6A6A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35" y="6381723"/>
            <a:ext cx="323553" cy="235312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-12701"/>
            <a:ext cx="12192001" cy="6079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9630" y="2530471"/>
            <a:ext cx="10419160" cy="806824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question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9630" y="3414687"/>
            <a:ext cx="10419160" cy="61943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85768" y="6394233"/>
            <a:ext cx="6420464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12192000" cy="60671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19630" y="2530471"/>
            <a:ext cx="10419160" cy="806824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question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9630" y="3414687"/>
            <a:ext cx="10419160" cy="61943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85768" y="6394233"/>
            <a:ext cx="6420464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85768" y="6394233"/>
            <a:ext cx="6420464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62" y="6358305"/>
            <a:ext cx="1321238" cy="28214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52907" y="6388046"/>
            <a:ext cx="621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ADE186F-9BA2-431A-8DEA-3AB39923AFDE}" type="slidenum">
              <a:rPr lang="en-US" sz="1100" smtClean="0">
                <a:solidFill>
                  <a:srgbClr val="A6A6A6"/>
                </a:solidFill>
              </a:rPr>
              <a:pPr algn="l"/>
              <a:t>‹#›</a:t>
            </a:fld>
            <a:endParaRPr lang="en-US" sz="1800" dirty="0">
              <a:solidFill>
                <a:srgbClr val="A6A6A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4" y="6424345"/>
            <a:ext cx="323553" cy="23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19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06742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Full page photo </a:t>
            </a:r>
            <a:r>
              <a:rPr lang="mr-IN" dirty="0" smtClean="0"/>
              <a:t>–</a:t>
            </a:r>
            <a:r>
              <a:rPr lang="en-US" dirty="0" smtClean="0"/>
              <a:t> to insert photo, click image icon below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82588" y="4525963"/>
            <a:ext cx="7742237" cy="868997"/>
          </a:xfrm>
        </p:spPr>
        <p:txBody>
          <a:bodyPr/>
          <a:lstStyle>
            <a:lvl1pPr>
              <a:defRPr i="0" baseline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lvl="0"/>
            <a:r>
              <a:rPr lang="en-US" i="0" dirty="0" smtClean="0"/>
              <a:t>Page text - </a:t>
            </a:r>
            <a:r>
              <a:rPr lang="en-US" dirty="0" smtClean="0"/>
              <a:t>add white box as text background at 37% transparency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62" y="6358305"/>
            <a:ext cx="1321238" cy="282149"/>
          </a:xfrm>
          <a:prstGeom prst="rect">
            <a:avLst/>
          </a:prstGeom>
        </p:spPr>
      </p:pic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85768" y="6394233"/>
            <a:ext cx="6420464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410788" y="6345424"/>
            <a:ext cx="621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ADE186F-9BA2-431A-8DEA-3AB39923AFDE}" type="slidenum">
              <a:rPr lang="en-US" sz="1100" smtClean="0">
                <a:solidFill>
                  <a:srgbClr val="A6A6A6"/>
                </a:solidFill>
              </a:rPr>
              <a:pPr algn="l"/>
              <a:t>‹#›</a:t>
            </a:fld>
            <a:endParaRPr lang="en-US" sz="1800" dirty="0">
              <a:solidFill>
                <a:srgbClr val="A6A6A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35" y="6381723"/>
            <a:ext cx="323553" cy="235312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3300" y="2324750"/>
            <a:ext cx="10314708" cy="646331"/>
          </a:xfrm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7860" y="3272982"/>
            <a:ext cx="10310930" cy="398065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628900"/>
            <a:ext cx="635000" cy="76200"/>
          </a:xfrm>
          <a:prstGeom prst="rect">
            <a:avLst/>
          </a:prstGeom>
          <a:solidFill>
            <a:srgbClr val="DA2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62" y="6358305"/>
            <a:ext cx="1321238" cy="282149"/>
          </a:xfrm>
          <a:prstGeom prst="rect">
            <a:avLst/>
          </a:prstGeom>
        </p:spPr>
      </p:pic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85768" y="6394233"/>
            <a:ext cx="6420464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410788" y="6345424"/>
            <a:ext cx="621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ADE186F-9BA2-431A-8DEA-3AB39923AFDE}" type="slidenum">
              <a:rPr lang="en-US" sz="1100" smtClean="0">
                <a:solidFill>
                  <a:srgbClr val="A6A6A6"/>
                </a:solidFill>
              </a:rPr>
              <a:pPr algn="l"/>
              <a:t>‹#›</a:t>
            </a:fld>
            <a:endParaRPr lang="en-US" sz="1800" dirty="0">
              <a:solidFill>
                <a:srgbClr val="A6A6A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35" y="6381723"/>
            <a:ext cx="323553" cy="235312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0671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628900"/>
            <a:ext cx="635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003300" y="2329299"/>
            <a:ext cx="10335490" cy="586432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7860" y="3272982"/>
            <a:ext cx="10310929" cy="398065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85768" y="6394233"/>
            <a:ext cx="6420464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28900"/>
            <a:ext cx="635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-12701"/>
            <a:ext cx="12192000" cy="6079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2628900"/>
            <a:ext cx="635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003299" y="2329299"/>
            <a:ext cx="10335491" cy="586432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7860" y="3272982"/>
            <a:ext cx="10310929" cy="398065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85768" y="6394233"/>
            <a:ext cx="6420464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Imag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2700"/>
            <a:ext cx="4343400" cy="6870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6628" y="3879891"/>
            <a:ext cx="3088044" cy="136253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837666"/>
            <a:ext cx="3092072" cy="2793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582390" y="124692"/>
            <a:ext cx="7367155" cy="5714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 typeface="Arial" charset="0"/>
              <a:buNone/>
              <a:defRPr sz="2800" baseline="0"/>
            </a:lvl1pPr>
          </a:lstStyle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Photo placeholder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825998" y="6394233"/>
            <a:ext cx="4480233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585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2880">
          <p15:clr>
            <a:srgbClr val="FBAE40"/>
          </p15:clr>
        </p15:guide>
        <p15:guide id="3" pos="7536">
          <p15:clr>
            <a:srgbClr val="FBAE40"/>
          </p15:clr>
        </p15:guide>
        <p15:guide id="4" orient="horz" pos="72">
          <p15:clr>
            <a:srgbClr val="FBAE40"/>
          </p15:clr>
        </p15:guide>
        <p15:guide id="5" orient="horz" pos="3679">
          <p15:clr>
            <a:srgbClr val="FBAE40"/>
          </p15:clr>
        </p15:guide>
        <p15:guide id="6" pos="303">
          <p15:clr>
            <a:srgbClr val="FBAE40"/>
          </p15:clr>
        </p15:guide>
        <p15:guide id="7" pos="2254">
          <p15:clr>
            <a:srgbClr val="FBAE40"/>
          </p15:clr>
        </p15:guide>
        <p15:guide id="8" orient="horz" pos="526">
          <p15:clr>
            <a:srgbClr val="FBAE40"/>
          </p15:clr>
        </p15:guide>
        <p15:guide id="9" orient="horz" pos="2292">
          <p15:clr>
            <a:srgbClr val="FBAE40"/>
          </p15:clr>
        </p15:guide>
        <p15:guide id="10" orient="horz" pos="2440">
          <p15:clr>
            <a:srgbClr val="FBAE40"/>
          </p15:clr>
        </p15:guide>
        <p15:guide id="11" orient="horz" pos="331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Image Slide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2700"/>
            <a:ext cx="4343400" cy="68707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6628" y="3879891"/>
            <a:ext cx="3088044" cy="136253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837666"/>
            <a:ext cx="3092072" cy="2793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582390" y="124692"/>
            <a:ext cx="7367155" cy="5714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 typeface="Arial" charset="0"/>
              <a:buNone/>
              <a:defRPr sz="2800" baseline="0"/>
            </a:lvl1pPr>
          </a:lstStyle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Photo placeholder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825998" y="6394233"/>
            <a:ext cx="4480233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36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7536" userDrawn="1">
          <p15:clr>
            <a:srgbClr val="FBAE40"/>
          </p15:clr>
        </p15:guide>
        <p15:guide id="4" orient="horz" pos="72" userDrawn="1">
          <p15:clr>
            <a:srgbClr val="FBAE40"/>
          </p15:clr>
        </p15:guide>
        <p15:guide id="5" orient="horz" pos="3679" userDrawn="1">
          <p15:clr>
            <a:srgbClr val="FBAE40"/>
          </p15:clr>
        </p15:guide>
        <p15:guide id="6" pos="303" userDrawn="1">
          <p15:clr>
            <a:srgbClr val="FBAE40"/>
          </p15:clr>
        </p15:guide>
        <p15:guide id="7" pos="2254" userDrawn="1">
          <p15:clr>
            <a:srgbClr val="FBAE40"/>
          </p15:clr>
        </p15:guide>
        <p15:guide id="8" orient="horz" pos="526" userDrawn="1">
          <p15:clr>
            <a:srgbClr val="FBAE40"/>
          </p15:clr>
        </p15:guide>
        <p15:guide id="9" orient="horz" pos="2292" userDrawn="1">
          <p15:clr>
            <a:srgbClr val="FBAE40"/>
          </p15:clr>
        </p15:guide>
        <p15:guide id="10" orient="horz" pos="2440" userDrawn="1">
          <p15:clr>
            <a:srgbClr val="FBAE40"/>
          </p15:clr>
        </p15:guide>
        <p15:guide id="11" orient="horz" pos="331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Imag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2700"/>
            <a:ext cx="4343400" cy="687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6628" y="3879891"/>
            <a:ext cx="3088044" cy="136253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Further Information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2600" y="837666"/>
            <a:ext cx="3092072" cy="2793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582390" y="124692"/>
            <a:ext cx="7367155" cy="5714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 typeface="Arial" charset="0"/>
              <a:buNone/>
              <a:defRPr sz="2800" baseline="0"/>
            </a:lvl1pPr>
          </a:lstStyle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Photo placeholder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825998" y="6394233"/>
            <a:ext cx="4480233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31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2880">
          <p15:clr>
            <a:srgbClr val="FBAE40"/>
          </p15:clr>
        </p15:guide>
        <p15:guide id="3" pos="7536">
          <p15:clr>
            <a:srgbClr val="FBAE40"/>
          </p15:clr>
        </p15:guide>
        <p15:guide id="4" orient="horz" pos="72">
          <p15:clr>
            <a:srgbClr val="FBAE40"/>
          </p15:clr>
        </p15:guide>
        <p15:guide id="5" orient="horz" pos="3679">
          <p15:clr>
            <a:srgbClr val="FBAE40"/>
          </p15:clr>
        </p15:guide>
        <p15:guide id="6" pos="303">
          <p15:clr>
            <a:srgbClr val="FBAE40"/>
          </p15:clr>
        </p15:guide>
        <p15:guide id="7" pos="2254">
          <p15:clr>
            <a:srgbClr val="FBAE40"/>
          </p15:clr>
        </p15:guide>
        <p15:guide id="8" orient="horz" pos="526">
          <p15:clr>
            <a:srgbClr val="FBAE40"/>
          </p15:clr>
        </p15:guide>
        <p15:guide id="9" orient="horz" pos="2292">
          <p15:clr>
            <a:srgbClr val="FBAE40"/>
          </p15:clr>
        </p15:guide>
        <p15:guide id="10" orient="horz" pos="2440">
          <p15:clr>
            <a:srgbClr val="FBAE40"/>
          </p15:clr>
        </p15:guide>
        <p15:guide id="11" orient="horz" pos="331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43242"/>
            <a:ext cx="635000" cy="76200"/>
          </a:xfrm>
          <a:prstGeom prst="rect">
            <a:avLst/>
          </a:prstGeom>
          <a:solidFill>
            <a:srgbClr val="DA2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6061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0320"/>
            <a:ext cx="10515600" cy="4260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Description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35000" y="6370894"/>
            <a:ext cx="621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ADE186F-9BA2-431A-8DEA-3AB39923AFDE}" type="slidenum">
              <a:rPr lang="en-US" sz="1100" smtClean="0">
                <a:solidFill>
                  <a:srgbClr val="A6A6A6"/>
                </a:solidFill>
              </a:rPr>
              <a:pPr algn="l"/>
              <a:t>‹#›</a:t>
            </a:fld>
            <a:endParaRPr lang="en-US" sz="1800" dirty="0">
              <a:solidFill>
                <a:srgbClr val="A6A6A6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85768" y="6394233"/>
            <a:ext cx="6420464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47" y="6407193"/>
            <a:ext cx="323553" cy="235312"/>
          </a:xfrm>
          <a:prstGeom prst="rect">
            <a:avLst/>
          </a:prstGeom>
        </p:spPr>
      </p:pic>
      <p:pic>
        <p:nvPicPr>
          <p:cNvPr id="11" name="Picture 2" descr="https://in.yougov.net/SiteAssets/SitePages/YouGov%20Masterbrand%20Logo/YouGov-logo-%20transparent.png"/>
          <p:cNvPicPr>
            <a:picLocks noChangeAspect="1" noChangeArrowheads="1"/>
          </p:cNvPicPr>
          <p:nvPr userDrawn="1"/>
        </p:nvPicPr>
        <p:blipFill>
          <a:blip r:embed="rId2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5641" y="6397133"/>
            <a:ext cx="981841" cy="20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93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05" r:id="rId3"/>
    <p:sldLayoutId id="2147483694" r:id="rId4"/>
    <p:sldLayoutId id="2147483695" r:id="rId5"/>
    <p:sldLayoutId id="2147483696" r:id="rId6"/>
    <p:sldLayoutId id="2147483711" r:id="rId7"/>
    <p:sldLayoutId id="2147483698" r:id="rId8"/>
    <p:sldLayoutId id="2147483712" r:id="rId9"/>
    <p:sldLayoutId id="2147483713" r:id="rId10"/>
    <p:sldLayoutId id="2147483714" r:id="rId11"/>
    <p:sldLayoutId id="2147483715" r:id="rId12"/>
    <p:sldLayoutId id="2147483693" r:id="rId13"/>
    <p:sldLayoutId id="2147483706" r:id="rId14"/>
    <p:sldLayoutId id="2147483708" r:id="rId15"/>
    <p:sldLayoutId id="2147483710" r:id="rId16"/>
    <p:sldLayoutId id="2147483709" r:id="rId17"/>
    <p:sldLayoutId id="2147483700" r:id="rId18"/>
    <p:sldLayoutId id="2147483704" r:id="rId19"/>
    <p:sldLayoutId id="2147483701" r:id="rId20"/>
    <p:sldLayoutId id="2147483702" r:id="rId21"/>
    <p:sldLayoutId id="2147483703" r:id="rId22"/>
    <p:sldLayoutId id="2147483707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>
          <a:solidFill>
            <a:schemeClr val="bg1">
              <a:lumMod val="50000"/>
            </a:schemeClr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400" kern="1200">
          <a:solidFill>
            <a:schemeClr val="bg1">
              <a:lumMod val="50000"/>
            </a:schemeClr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200" kern="1200">
          <a:solidFill>
            <a:schemeClr val="bg1">
              <a:lumMod val="50000"/>
            </a:schemeClr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299" userDrawn="1">
          <p15:clr>
            <a:srgbClr val="F26B43"/>
          </p15:clr>
        </p15:guide>
        <p15:guide id="3" orient="horz" pos="4181" userDrawn="1">
          <p15:clr>
            <a:srgbClr val="F26B43"/>
          </p15:clr>
        </p15:guide>
        <p15:guide id="4" pos="139" userDrawn="1">
          <p15:clr>
            <a:srgbClr val="F26B43"/>
          </p15:clr>
        </p15:guide>
        <p15:guide id="5" orient="horz" pos="4005" userDrawn="1">
          <p15:clr>
            <a:srgbClr val="F26B43"/>
          </p15:clr>
        </p15:guide>
        <p15:guide id="6" orient="horz" pos="757" userDrawn="1">
          <p15:clr>
            <a:srgbClr val="F26B43"/>
          </p15:clr>
        </p15:guide>
        <p15:guide id="7" orient="horz" pos="1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90666" y="0"/>
            <a:ext cx="2201333" cy="6858000"/>
          </a:xfrm>
          <a:prstGeom prst="rect">
            <a:avLst/>
          </a:prstGeom>
          <a:solidFill>
            <a:srgbClr val="EE6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06717" y="2209800"/>
            <a:ext cx="6188075" cy="1422400"/>
          </a:xfrm>
        </p:spPr>
        <p:txBody>
          <a:bodyPr/>
          <a:lstStyle/>
          <a:p>
            <a:r>
              <a:rPr lang="it-IT" sz="4800" dirty="0" smtClean="0">
                <a:solidFill>
                  <a:srgbClr val="3D5A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Settore Automobilistico </a:t>
            </a:r>
            <a:endParaRPr lang="en-US" sz="4800" dirty="0">
              <a:solidFill>
                <a:srgbClr val="3D5A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506717" y="3632200"/>
            <a:ext cx="7397750" cy="396875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Percorso d’acquisto e driver fra i consumatori italiani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https://in.yougov.net/SiteAssets/SitePages/YouGov%20Masterbrand%20Logo/YouGov-logo-%20transparent.png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17" y="1436598"/>
            <a:ext cx="1801507" cy="38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35" y="0"/>
            <a:ext cx="6856283" cy="6858000"/>
          </a:xfrm>
          <a:prstGeom prst="trapezoid">
            <a:avLst>
              <a:gd name="adj" fmla="val 31362"/>
            </a:avLst>
          </a:prstGeom>
        </p:spPr>
      </p:pic>
      <p:sp>
        <p:nvSpPr>
          <p:cNvPr id="3" name="Rectangle 2"/>
          <p:cNvSpPr/>
          <p:nvPr/>
        </p:nvSpPr>
        <p:spPr>
          <a:xfrm>
            <a:off x="154641" y="6246159"/>
            <a:ext cx="880783" cy="551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8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Metodologia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073888" y="1546225"/>
            <a:ext cx="10515600" cy="4305300"/>
          </a:xfrm>
        </p:spPr>
        <p:txBody>
          <a:bodyPr>
            <a:noAutofit/>
          </a:bodyPr>
          <a:lstStyle/>
          <a:p>
            <a:r>
              <a:rPr lang="it-IT" sz="1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Questo report è stato realizzato con dati rilevati tramite la metodologia:</a:t>
            </a:r>
          </a:p>
          <a:p>
            <a:pPr marL="2286000" lvl="5" indent="0">
              <a:buNone/>
            </a:pP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rebuchet MS" panose="020B060302020202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</a:t>
            </a:r>
          </a:p>
          <a:p>
            <a:pPr marL="2286000" lvl="5" indent="0">
              <a:buNone/>
            </a:pPr>
            <a:endParaRPr lang="it-IT" dirty="0" smtClean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Trebuchet MS" panose="020B060302020202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lvl="5" indent="0">
              <a:buNone/>
            </a:pPr>
            <a:endParaRPr lang="it-IT" dirty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marL="2286000" lvl="5" indent="0">
              <a:buNone/>
            </a:pPr>
            <a:r>
              <a:rPr lang="it-IT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Trebuchet MS" panose="020B060302020202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	</a:t>
            </a:r>
          </a:p>
          <a:p>
            <a:pPr marL="2286000" lvl="5" indent="0">
              <a:buNone/>
            </a:pPr>
            <a:endParaRPr lang="it-IT" sz="1400" dirty="0" smtClean="0"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r>
              <a:rPr lang="it-IT" sz="1800" dirty="0" smtClean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La rilevazione è avvenuta </a:t>
            </a:r>
            <a:r>
              <a:rPr lang="it-IT" sz="18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in modalità CAWI, su un campione di </a:t>
            </a:r>
            <a:r>
              <a:rPr lang="it-IT" sz="1800" dirty="0" smtClean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1001 rispondenti </a:t>
            </a:r>
            <a:r>
              <a:rPr lang="it-IT" sz="18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rappresentativo della popolazione italiana online di età 18+, utilizzando il metodo delle quote, su panel proprietario </a:t>
            </a:r>
            <a:r>
              <a:rPr lang="it-IT" sz="1800" dirty="0" smtClean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YouGov.</a:t>
            </a:r>
          </a:p>
          <a:p>
            <a:r>
              <a:rPr lang="it-IT" sz="1800" dirty="0" smtClean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Sondaggio </a:t>
            </a:r>
            <a:r>
              <a:rPr lang="it-IT" sz="18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condotto tra il </a:t>
            </a:r>
            <a:r>
              <a:rPr lang="it-IT" sz="1800" dirty="0" smtClean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19 </a:t>
            </a:r>
            <a:r>
              <a:rPr lang="it-IT" sz="18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 il </a:t>
            </a:r>
            <a:r>
              <a:rPr lang="it-IT" sz="1800" dirty="0" smtClean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20 Giugno </a:t>
            </a:r>
            <a:r>
              <a:rPr lang="it-IT" sz="18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2019</a:t>
            </a:r>
          </a:p>
          <a:p>
            <a:endParaRPr lang="en-GB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05901" y="2279045"/>
            <a:ext cx="2356871" cy="737275"/>
            <a:chOff x="997695" y="4595237"/>
            <a:chExt cx="3384105" cy="1104208"/>
          </a:xfrm>
        </p:grpSpPr>
        <p:grpSp>
          <p:nvGrpSpPr>
            <p:cNvPr id="10" name="Group 9"/>
            <p:cNvGrpSpPr/>
            <p:nvPr/>
          </p:nvGrpSpPr>
          <p:grpSpPr>
            <a:xfrm>
              <a:off x="2426390" y="4700725"/>
              <a:ext cx="1955410" cy="960866"/>
              <a:chOff x="1237956" y="3410923"/>
              <a:chExt cx="1955410" cy="960866"/>
            </a:xfrm>
          </p:grpSpPr>
          <p:pic>
            <p:nvPicPr>
              <p:cNvPr id="12" name="Picture 2" descr="https://in.yougov.net/SiteAssets/SitePages/Product%20Logos/YGV-Omnibus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" b="-28784"/>
              <a:stretch/>
            </p:blipFill>
            <p:spPr bwMode="auto">
              <a:xfrm>
                <a:off x="1237956" y="3410923"/>
                <a:ext cx="1955410" cy="556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s://in.yougov.net/SiteAssets/SitePages/Product%20Logos/YGV-Omnibus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" b="-9782"/>
              <a:stretch/>
            </p:blipFill>
            <p:spPr bwMode="auto">
              <a:xfrm>
                <a:off x="1237956" y="3967089"/>
                <a:ext cx="1955410" cy="404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7695" y="4595237"/>
              <a:ext cx="1125415" cy="1104208"/>
            </a:xfrm>
            <a:prstGeom prst="ellipse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54641" y="6246159"/>
            <a:ext cx="880783" cy="551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3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3155834323"/>
              </p:ext>
            </p:extLst>
          </p:nvPr>
        </p:nvGraphicFramePr>
        <p:xfrm>
          <a:off x="5308854" y="631653"/>
          <a:ext cx="4932927" cy="328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45410016"/>
              </p:ext>
            </p:extLst>
          </p:nvPr>
        </p:nvGraphicFramePr>
        <p:xfrm>
          <a:off x="5711477" y="906657"/>
          <a:ext cx="4107178" cy="2738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744" y="457279"/>
            <a:ext cx="3348481" cy="1089529"/>
          </a:xfrm>
        </p:spPr>
        <p:txBody>
          <a:bodyPr/>
          <a:lstStyle/>
          <a:p>
            <a:r>
              <a:rPr lang="it-I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Acquisto di automobili</a:t>
            </a:r>
            <a:endParaRPr lang="en-GB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609" y="6020545"/>
            <a:ext cx="3329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«Quali delle seguenti attività ti aspetti di svolgere nei prossimi 12 mesi</a:t>
            </a:r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?/hai svolto negli ultimi 2 anni?»</a:t>
            </a:r>
          </a:p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Base: 166 persone che hanno acquistato negli ultimi 2 anni</a:t>
            </a:r>
          </a:p>
          <a:p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Base: 270 persone che acquisteranno nei prossimi 12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mesi</a:t>
            </a:r>
            <a:endParaRPr lang="it-IT" sz="10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267499" y="2616004"/>
            <a:ext cx="3129186" cy="10618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27% degli Italiani ha dichiarato che acquisterà un auto nei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prossimi 12 mesi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budget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 dai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10.000 ai 30.000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Text Placeholder 4"/>
          <p:cNvSpPr txBox="1">
            <a:spLocks/>
          </p:cNvSpPr>
          <p:nvPr/>
        </p:nvSpPr>
        <p:spPr>
          <a:xfrm>
            <a:off x="3819810" y="1310066"/>
            <a:ext cx="2521736" cy="464912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98C1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n-US" b="1" dirty="0">
                <a:solidFill>
                  <a:srgbClr val="98C1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16" name="Text Placeholder 20"/>
          <p:cNvSpPr txBox="1">
            <a:spLocks/>
          </p:cNvSpPr>
          <p:nvPr/>
        </p:nvSpPr>
        <p:spPr>
          <a:xfrm>
            <a:off x="3927757" y="2144926"/>
            <a:ext cx="2209104" cy="303804"/>
          </a:xfrm>
          <a:prstGeom prst="rect">
            <a:avLst/>
          </a:prstGeom>
          <a:noFill/>
        </p:spPr>
        <p:txBody>
          <a:bodyPr wrap="square" lIns="0" tIns="72000" rIns="0" bIns="7200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NEGLI ULTIMI </a:t>
            </a:r>
            <a:endParaRPr lang="en-US" sz="24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Text Placeholder 20"/>
          <p:cNvSpPr txBox="1">
            <a:spLocks/>
          </p:cNvSpPr>
          <p:nvPr/>
        </p:nvSpPr>
        <p:spPr>
          <a:xfrm>
            <a:off x="3916753" y="2374786"/>
            <a:ext cx="2209104" cy="481919"/>
          </a:xfrm>
          <a:prstGeom prst="rect">
            <a:avLst/>
          </a:prstGeom>
          <a:noFill/>
        </p:spPr>
        <p:txBody>
          <a:bodyPr wrap="square" lIns="0" tIns="72000" rIns="0" bIns="7200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ANNI</a:t>
            </a:r>
            <a:endParaRPr lang="en-US" sz="48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Text Placeholder 4"/>
          <p:cNvSpPr txBox="1">
            <a:spLocks/>
          </p:cNvSpPr>
          <p:nvPr/>
        </p:nvSpPr>
        <p:spPr>
          <a:xfrm>
            <a:off x="9238458" y="1249045"/>
            <a:ext cx="2521736" cy="464912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779114" indent="-779114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88083" indent="-649262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6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705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870" indent="-519410" algn="l" defTabSz="103882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74691" indent="-519410" algn="l" defTabSz="103882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13512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52333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9115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29974" indent="-519410" algn="l" defTabSz="103882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EE6C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27%</a:t>
            </a:r>
            <a:endParaRPr lang="en-US" b="1" dirty="0">
              <a:solidFill>
                <a:srgbClr val="EE6C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 Placeholder 20"/>
          <p:cNvSpPr txBox="1">
            <a:spLocks/>
          </p:cNvSpPr>
          <p:nvPr/>
        </p:nvSpPr>
        <p:spPr>
          <a:xfrm>
            <a:off x="9394774" y="2126124"/>
            <a:ext cx="2209104" cy="303804"/>
          </a:xfrm>
          <a:prstGeom prst="rect">
            <a:avLst/>
          </a:prstGeom>
          <a:noFill/>
        </p:spPr>
        <p:txBody>
          <a:bodyPr wrap="square" lIns="0" tIns="72000" rIns="0" bIns="7200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NEI PROSSIMI</a:t>
            </a:r>
            <a:endParaRPr lang="en-US" sz="24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Text Placeholder 20"/>
          <p:cNvSpPr txBox="1">
            <a:spLocks/>
          </p:cNvSpPr>
          <p:nvPr/>
        </p:nvSpPr>
        <p:spPr>
          <a:xfrm>
            <a:off x="9383770" y="2359579"/>
            <a:ext cx="2209104" cy="481919"/>
          </a:xfrm>
          <a:prstGeom prst="rect">
            <a:avLst/>
          </a:prstGeom>
          <a:noFill/>
        </p:spPr>
        <p:txBody>
          <a:bodyPr wrap="square" lIns="0" tIns="72000" rIns="0" bIns="7200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 MESI</a:t>
            </a:r>
            <a:endParaRPr lang="en-US" sz="44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64" y="1751577"/>
            <a:ext cx="1102807" cy="1102807"/>
          </a:xfrm>
          <a:prstGeom prst="rect">
            <a:avLst/>
          </a:prstGeom>
        </p:spPr>
      </p:pic>
      <p:sp>
        <p:nvSpPr>
          <p:cNvPr id="53" name="Text Placeholder 20"/>
          <p:cNvSpPr txBox="1">
            <a:spLocks/>
          </p:cNvSpPr>
          <p:nvPr/>
        </p:nvSpPr>
        <p:spPr>
          <a:xfrm>
            <a:off x="6880862" y="4206517"/>
            <a:ext cx="2024994" cy="4819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72000" rIns="0" bIns="7200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10.000 € </a:t>
            </a:r>
            <a:r>
              <a:rPr lang="en-US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30.000 €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6044612" y="4459665"/>
            <a:ext cx="780246" cy="0"/>
          </a:xfrm>
          <a:prstGeom prst="line">
            <a:avLst/>
          </a:prstGeom>
          <a:ln>
            <a:solidFill>
              <a:srgbClr val="98C1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886690" y="4450371"/>
            <a:ext cx="822918" cy="1"/>
          </a:xfrm>
          <a:prstGeom prst="line">
            <a:avLst/>
          </a:prstGeom>
          <a:ln>
            <a:solidFill>
              <a:srgbClr val="EE6C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 Placeholder 20"/>
          <p:cNvSpPr txBox="1">
            <a:spLocks/>
          </p:cNvSpPr>
          <p:nvPr/>
        </p:nvSpPr>
        <p:spPr>
          <a:xfrm>
            <a:off x="9408533" y="1833737"/>
            <a:ext cx="2209104" cy="303804"/>
          </a:xfrm>
          <a:prstGeom prst="rect">
            <a:avLst/>
          </a:prstGeom>
          <a:noFill/>
        </p:spPr>
        <p:txBody>
          <a:bodyPr wrap="square" lIns="0" tIns="72000" rIns="0" bIns="7200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ACQUISTERÀ</a:t>
            </a:r>
            <a:endParaRPr lang="en-US" sz="26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5" name="Text Placeholder 20"/>
          <p:cNvSpPr txBox="1">
            <a:spLocks/>
          </p:cNvSpPr>
          <p:nvPr/>
        </p:nvSpPr>
        <p:spPr>
          <a:xfrm>
            <a:off x="3937257" y="1881525"/>
            <a:ext cx="2209104" cy="303804"/>
          </a:xfrm>
          <a:prstGeom prst="rect">
            <a:avLst/>
          </a:prstGeom>
          <a:noFill/>
        </p:spPr>
        <p:txBody>
          <a:bodyPr wrap="square" lIns="0" tIns="72000" rIns="0" bIns="7200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 ACQUISTATO</a:t>
            </a:r>
            <a:endParaRPr lang="en-US" sz="20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22005" y="3766062"/>
            <a:ext cx="1192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EE6C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83%</a:t>
            </a:r>
            <a:r>
              <a:rPr lang="it-IT" sz="4000" dirty="0" smtClean="0">
                <a:solidFill>
                  <a:srgbClr val="EE6C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39" name="Text Placeholder 20"/>
          <p:cNvSpPr txBox="1">
            <a:spLocks/>
          </p:cNvSpPr>
          <p:nvPr/>
        </p:nvSpPr>
        <p:spPr>
          <a:xfrm>
            <a:off x="9394774" y="4401499"/>
            <a:ext cx="2209104" cy="303804"/>
          </a:xfrm>
          <a:prstGeom prst="rect">
            <a:avLst/>
          </a:prstGeom>
          <a:noFill/>
        </p:spPr>
        <p:txBody>
          <a:bodyPr wrap="square" lIns="0" tIns="72000" rIns="0" bIns="7200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SPENDERA’</a:t>
            </a:r>
            <a:endParaRPr lang="en-US" sz="22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Text Placeholder 20"/>
          <p:cNvSpPr txBox="1">
            <a:spLocks/>
          </p:cNvSpPr>
          <p:nvPr/>
        </p:nvSpPr>
        <p:spPr>
          <a:xfrm>
            <a:off x="9370011" y="4261835"/>
            <a:ext cx="2209104" cy="303804"/>
          </a:xfrm>
          <a:prstGeom prst="rect">
            <a:avLst/>
          </a:prstGeom>
          <a:noFill/>
        </p:spPr>
        <p:txBody>
          <a:bodyPr wrap="square" lIns="0" tIns="72000" rIns="0" bIns="7200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 CHI ACQUISTERA’</a:t>
            </a:r>
            <a:endParaRPr lang="en-US" sz="11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0517" y="3791873"/>
            <a:ext cx="1192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98C1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83%</a:t>
            </a:r>
            <a:r>
              <a:rPr lang="it-IT" sz="4000" dirty="0" smtClean="0">
                <a:solidFill>
                  <a:srgbClr val="98C1D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44" name="Text Placeholder 20"/>
          <p:cNvSpPr txBox="1">
            <a:spLocks/>
          </p:cNvSpPr>
          <p:nvPr/>
        </p:nvSpPr>
        <p:spPr>
          <a:xfrm>
            <a:off x="4107679" y="4459665"/>
            <a:ext cx="2209104" cy="303804"/>
          </a:xfrm>
          <a:prstGeom prst="rect">
            <a:avLst/>
          </a:prstGeom>
          <a:noFill/>
        </p:spPr>
        <p:txBody>
          <a:bodyPr wrap="square" lIns="0" tIns="72000" rIns="0" bIns="7200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 SPESO</a:t>
            </a:r>
            <a:endParaRPr lang="en-US" sz="24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Text Placeholder 20"/>
          <p:cNvSpPr txBox="1">
            <a:spLocks/>
          </p:cNvSpPr>
          <p:nvPr/>
        </p:nvSpPr>
        <p:spPr>
          <a:xfrm>
            <a:off x="4132442" y="4330776"/>
            <a:ext cx="2209104" cy="303804"/>
          </a:xfrm>
          <a:prstGeom prst="rect">
            <a:avLst/>
          </a:prstGeom>
          <a:noFill/>
        </p:spPr>
        <p:txBody>
          <a:bodyPr wrap="square" lIns="0" tIns="72000" rIns="0" bIns="7200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 CHI HA ACQUISTATO</a:t>
            </a:r>
            <a:endParaRPr lang="en-US" sz="11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041809" y="3077651"/>
            <a:ext cx="0" cy="842619"/>
          </a:xfrm>
          <a:prstGeom prst="line">
            <a:avLst/>
          </a:prstGeom>
          <a:ln>
            <a:solidFill>
              <a:srgbClr val="98C1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482646" y="2994381"/>
            <a:ext cx="0" cy="842619"/>
          </a:xfrm>
          <a:prstGeom prst="line">
            <a:avLst/>
          </a:prstGeom>
          <a:ln>
            <a:solidFill>
              <a:srgbClr val="EE6C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4131295014"/>
              </p:ext>
            </p:extLst>
          </p:nvPr>
        </p:nvGraphicFramePr>
        <p:xfrm>
          <a:off x="4028028" y="5020571"/>
          <a:ext cx="3679755" cy="124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718022259"/>
              </p:ext>
            </p:extLst>
          </p:nvPr>
        </p:nvGraphicFramePr>
        <p:xfrm>
          <a:off x="8047162" y="4992374"/>
          <a:ext cx="3679755" cy="124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132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091050944"/>
              </p:ext>
            </p:extLst>
          </p:nvPr>
        </p:nvGraphicFramePr>
        <p:xfrm>
          <a:off x="3863586" y="2382430"/>
          <a:ext cx="8504026" cy="5897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744" y="457279"/>
            <a:ext cx="3348481" cy="1089529"/>
          </a:xfrm>
        </p:spPr>
        <p:txBody>
          <a:bodyPr/>
          <a:lstStyle/>
          <a:p>
            <a:r>
              <a:rPr lang="it-I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Ricerca di informazioni - 1</a:t>
            </a:r>
            <a:endParaRPr lang="en-GB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167" y="5688449"/>
            <a:ext cx="33299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«Quanto tempo prima dell'acquisto di un'auto nuova hai iniziato o hai intenzione di iniziare a cercare informazioni sui modelli di automobili </a:t>
            </a:r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disponibili?» «Quali </a:t>
            </a:r>
            <a:r>
              <a:rPr lang="it-IT" sz="1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delle seguenti fonti di informazioni hai consultato durante il processo di ricerca di un'automobile adatta alle tue </a:t>
            </a:r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esigenze?»</a:t>
            </a:r>
          </a:p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Base: 390 persone che acquisteranno nei prossimi 12 mesi/</a:t>
            </a:r>
          </a:p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hanno acquistato negli ultimi 2 anni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309167" y="2019820"/>
            <a:ext cx="3445858" cy="364715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 quasi il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70%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delle persone, la ricerca di informazioni precedente l’acquisto di un’autovettura inizia da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 mese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fino a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sei mesi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prima dell’acquisto. </a:t>
            </a:r>
          </a:p>
          <a:p>
            <a:pPr>
              <a:lnSpc>
                <a:spcPct val="150000"/>
              </a:lnSpc>
            </a:pP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relazione umana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rimane la prima risorsa informativa per un acquisto complesso come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l’automobile, seguono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siti web «ufficiali» e «specializzati»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Gli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uomini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si affidano di più alle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recensioni  online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consultano le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riviste di automobilismo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mentre le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donne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utilizzano di più i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social media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26" b="-186"/>
          <a:stretch/>
        </p:blipFill>
        <p:spPr>
          <a:xfrm>
            <a:off x="3863586" y="6550896"/>
            <a:ext cx="99953" cy="2807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5" r="-4245" b="-186"/>
          <a:stretch/>
        </p:blipFill>
        <p:spPr>
          <a:xfrm>
            <a:off x="3963539" y="6546953"/>
            <a:ext cx="133814" cy="28071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068314" y="6618764"/>
            <a:ext cx="29498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Punteggi uomini/donne significativamente superiori vs altro genere</a:t>
            </a:r>
            <a:endParaRPr lang="it-IT" sz="8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26" b="-186"/>
          <a:stretch/>
        </p:blipFill>
        <p:spPr>
          <a:xfrm>
            <a:off x="8725218" y="3222472"/>
            <a:ext cx="77171" cy="2167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5" r="-4245" b="-186"/>
          <a:stretch/>
        </p:blipFill>
        <p:spPr>
          <a:xfrm>
            <a:off x="9326414" y="3619977"/>
            <a:ext cx="96245" cy="2019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26" b="-186"/>
          <a:stretch/>
        </p:blipFill>
        <p:spPr>
          <a:xfrm>
            <a:off x="6872384" y="2908258"/>
            <a:ext cx="77171" cy="216728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564319824"/>
              </p:ext>
            </p:extLst>
          </p:nvPr>
        </p:nvGraphicFramePr>
        <p:xfrm>
          <a:off x="5257948" y="690736"/>
          <a:ext cx="5413194" cy="108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 Placeholder 20"/>
          <p:cNvSpPr txBox="1">
            <a:spLocks/>
          </p:cNvSpPr>
          <p:nvPr/>
        </p:nvSpPr>
        <p:spPr>
          <a:xfrm>
            <a:off x="3963539" y="1010292"/>
            <a:ext cx="1224632" cy="303804"/>
          </a:xfrm>
          <a:prstGeom prst="rect">
            <a:avLst/>
          </a:prstGeom>
          <a:noFill/>
        </p:spPr>
        <p:txBody>
          <a:bodyPr wrap="square" lIns="0" tIns="72000" rIns="0" bIns="7200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INIZIO DELLA RICERCA</a:t>
            </a:r>
            <a:endParaRPr lang="en-US" sz="14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Text Placeholder 20"/>
          <p:cNvSpPr txBox="1">
            <a:spLocks/>
          </p:cNvSpPr>
          <p:nvPr/>
        </p:nvSpPr>
        <p:spPr>
          <a:xfrm>
            <a:off x="10740919" y="1002043"/>
            <a:ext cx="1224632" cy="303804"/>
          </a:xfrm>
          <a:prstGeom prst="rect">
            <a:avLst/>
          </a:prstGeom>
          <a:noFill/>
        </p:spPr>
        <p:txBody>
          <a:bodyPr wrap="square" lIns="0" tIns="72000" rIns="0" bIns="7200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3500" b="1" i="0" kern="1200">
                <a:solidFill>
                  <a:srgbClr val="E8E7E9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ACQUISTO</a:t>
            </a:r>
            <a:endParaRPr lang="en-US" sz="1400" b="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Arc 27"/>
          <p:cNvSpPr/>
          <p:nvPr/>
        </p:nvSpPr>
        <p:spPr>
          <a:xfrm rot="16200000">
            <a:off x="6437188" y="-2404443"/>
            <a:ext cx="3054714" cy="9023255"/>
          </a:xfrm>
          <a:prstGeom prst="arc">
            <a:avLst>
              <a:gd name="adj1" fmla="val 17430378"/>
              <a:gd name="adj2" fmla="val 4211893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3D5A8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404" y="344290"/>
            <a:ext cx="486282" cy="4862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itle 3"/>
          <p:cNvSpPr txBox="1">
            <a:spLocks/>
          </p:cNvSpPr>
          <p:nvPr/>
        </p:nvSpPr>
        <p:spPr>
          <a:xfrm>
            <a:off x="356744" y="1384798"/>
            <a:ext cx="3286461" cy="46487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Tempistiche e canali</a:t>
            </a:r>
            <a:endParaRPr lang="it-IT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744" y="457279"/>
            <a:ext cx="3348481" cy="1089529"/>
          </a:xfrm>
        </p:spPr>
        <p:txBody>
          <a:bodyPr/>
          <a:lstStyle/>
          <a:p>
            <a:r>
              <a:rPr lang="it-I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Ricerca di informazioni - </a:t>
            </a:r>
            <a:r>
              <a:rPr lang="it-I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lang="en-GB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343" y="6119144"/>
            <a:ext cx="3329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«Che influenza ha avuto ciascuna delle seguenti fonti di informazione sulla tua scelta </a:t>
            </a:r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 un'automobile?»</a:t>
            </a:r>
          </a:p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Base: 367 persone che consultano/hanno consultato almeno una delle fonti elencate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319491" y="2208309"/>
            <a:ext cx="3286461" cy="235449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fonti di informazioni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online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sono consultate dalla maggior parte delle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persone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 consulta le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recensioni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online ed i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siti web specializzati in automobili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ritiene fondamentali queste informazioni sulla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scelta del modello di automobile.</a:t>
            </a:r>
          </a:p>
          <a:p>
            <a:pPr>
              <a:lnSpc>
                <a:spcPct val="150000"/>
              </a:lnSpc>
            </a:pP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1238956"/>
              </p:ext>
            </p:extLst>
          </p:nvPr>
        </p:nvGraphicFramePr>
        <p:xfrm>
          <a:off x="3643205" y="823988"/>
          <a:ext cx="8504026" cy="5897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212176345"/>
              </p:ext>
            </p:extLst>
          </p:nvPr>
        </p:nvGraphicFramePr>
        <p:xfrm>
          <a:off x="4107618" y="3322582"/>
          <a:ext cx="7791727" cy="303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139504"/>
              </p:ext>
            </p:extLst>
          </p:nvPr>
        </p:nvGraphicFramePr>
        <p:xfrm>
          <a:off x="3849981" y="3810262"/>
          <a:ext cx="3967785" cy="2438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7785">
                  <a:extLst>
                    <a:ext uri="{9D8B030D-6E8A-4147-A177-3AD203B41FA5}">
                      <a16:colId xmlns:a16="http://schemas.microsoft.com/office/drawing/2014/main" val="2011894632"/>
                    </a:ext>
                  </a:extLst>
                </a:gridCol>
              </a:tblGrid>
              <a:tr h="27093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GB" sz="1100" u="none" strike="noStrik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Recensioni</a:t>
                      </a:r>
                      <a:r>
                        <a:rPr lang="en-GB" sz="11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online (n=155)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667105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Siti web specializzati in automobili (ad esempio alvolante.it) (n=159)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580128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GB" sz="1100" u="none" strike="noStrik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Riviste</a:t>
                      </a:r>
                      <a:r>
                        <a:rPr lang="en-GB" sz="11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di </a:t>
                      </a:r>
                      <a:r>
                        <a:rPr lang="en-GB" sz="1100" u="none" strike="noStrik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automobilismo</a:t>
                      </a:r>
                      <a:r>
                        <a:rPr lang="en-GB" sz="11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(n=111)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089069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Siti web delle case automobilistiche (n=184)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096911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Amici, familiari o colleghi (n=141)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678328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Venditori delle concessionarie d'automobili (n=214)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421345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GB" sz="11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Social media (n=56)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282623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Siti web delle concessionarie d'auto (n=124)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799042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1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Siti web di vendita online (ad esempio Ebay) (n=39)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78585"/>
                  </a:ext>
                </a:extLst>
              </a:tr>
            </a:tbl>
          </a:graphicData>
        </a:graphic>
      </p:graphicFrame>
      <p:sp>
        <p:nvSpPr>
          <p:cNvPr id="27" name="Title 3"/>
          <p:cNvSpPr txBox="1">
            <a:spLocks/>
          </p:cNvSpPr>
          <p:nvPr/>
        </p:nvSpPr>
        <p:spPr>
          <a:xfrm>
            <a:off x="356744" y="1363318"/>
            <a:ext cx="3286461" cy="50783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Influenza sulla scelta</a:t>
            </a:r>
            <a:endParaRPr lang="it-IT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63588" y="457278"/>
            <a:ext cx="8174220" cy="2703933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477171" y="260073"/>
            <a:ext cx="9470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FONTI</a:t>
            </a:r>
            <a:endParaRPr lang="en-GB" spc="3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63588" y="3385554"/>
            <a:ext cx="8174220" cy="2973412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094707" y="3181040"/>
            <a:ext cx="18175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IMPORTANZA</a:t>
            </a:r>
            <a:endParaRPr lang="en-GB" spc="3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6280" y="694266"/>
            <a:ext cx="4752753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rgbClr val="EE6C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L’85% delle persone ha consultato almeno una fonte «online»</a:t>
            </a:r>
            <a:endParaRPr lang="en-GB" sz="1400" dirty="0">
              <a:solidFill>
                <a:srgbClr val="EE6C4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168348" y="1163413"/>
            <a:ext cx="1823337" cy="720537"/>
          </a:xfrm>
          <a:prstGeom prst="roundRect">
            <a:avLst/>
          </a:prstGeom>
          <a:noFill/>
          <a:ln w="9525">
            <a:solidFill>
              <a:srgbClr val="EE6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7625301" y="1163413"/>
            <a:ext cx="604299" cy="720537"/>
          </a:xfrm>
          <a:prstGeom prst="roundRect">
            <a:avLst/>
          </a:prstGeom>
          <a:noFill/>
          <a:ln w="9525">
            <a:solidFill>
              <a:srgbClr val="EE6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8863216" y="1163413"/>
            <a:ext cx="1195817" cy="720537"/>
          </a:xfrm>
          <a:prstGeom prst="roundRect">
            <a:avLst/>
          </a:prstGeom>
          <a:noFill/>
          <a:ln w="9525">
            <a:solidFill>
              <a:srgbClr val="EE6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4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744" y="457279"/>
            <a:ext cx="3348481" cy="1089529"/>
          </a:xfrm>
        </p:spPr>
        <p:txBody>
          <a:bodyPr/>
          <a:lstStyle/>
          <a:p>
            <a:r>
              <a:rPr lang="it-I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Ricerca di informazioni - 3</a:t>
            </a:r>
            <a:endParaRPr lang="en-GB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849" y="5996226"/>
            <a:ext cx="33299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«Pensando all'ultima volta che sei venuto a conoscenza di un nuovo modello / marca di automobile, in che contesto è avvenuto</a:t>
            </a:r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?»</a:t>
            </a:r>
          </a:p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Base: 390 persone che acquisteranno nei prossimi 12 mesi/</a:t>
            </a:r>
          </a:p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hanno acquistato negli ultimi 2 anni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356743" y="2032857"/>
            <a:ext cx="3286461" cy="203132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pubblicità in TV rimane il principale mezzo per far conoscere alle persone nuovi modelli di automobile. </a:t>
            </a:r>
          </a:p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Inoltre, quasi 1 su 3 riporta di averne conosciuti di nuovi recandosi in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concessionaria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56744" y="1384798"/>
            <a:ext cx="3286461" cy="46487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Fonti di awareness</a:t>
            </a:r>
            <a:endParaRPr lang="it-IT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027793938"/>
              </p:ext>
            </p:extLst>
          </p:nvPr>
        </p:nvGraphicFramePr>
        <p:xfrm>
          <a:off x="3591789" y="154350"/>
          <a:ext cx="7966932" cy="617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40336"/>
              </p:ext>
            </p:extLst>
          </p:nvPr>
        </p:nvGraphicFramePr>
        <p:xfrm>
          <a:off x="3877761" y="563657"/>
          <a:ext cx="4354284" cy="5610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4284">
                  <a:extLst>
                    <a:ext uri="{9D8B030D-6E8A-4147-A177-3AD203B41FA5}">
                      <a16:colId xmlns:a16="http://schemas.microsoft.com/office/drawing/2014/main" val="181496827"/>
                    </a:ext>
                  </a:extLst>
                </a:gridCol>
              </a:tblGrid>
              <a:tr h="32887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Pubblicità</a:t>
                      </a:r>
                      <a:r>
                        <a:rPr lang="en-GB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in TV</a:t>
                      </a:r>
                      <a:endParaRPr lang="en-GB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26" marR="3626" marT="362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149887"/>
                  </a:ext>
                </a:extLst>
              </a:tr>
              <a:tr h="32887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Visitando</a:t>
                      </a:r>
                      <a:r>
                        <a:rPr lang="en-GB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GB" sz="11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una</a:t>
                      </a:r>
                      <a:r>
                        <a:rPr lang="en-GB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GB" sz="11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concessionaria</a:t>
                      </a:r>
                      <a:endParaRPr lang="en-GB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26" marR="3626" marT="362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089403"/>
                  </a:ext>
                </a:extLst>
              </a:tr>
              <a:tr h="328876"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Discussioni con amici, familiari o colleghi</a:t>
                      </a:r>
                      <a:endParaRPr lang="it-IT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26" marR="3626" marT="362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62140"/>
                  </a:ext>
                </a:extLst>
              </a:tr>
              <a:tr h="328876"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Su delle riviste di automobilismo (online o stampate, ad esempio quattroruote)</a:t>
                      </a:r>
                      <a:endParaRPr lang="it-IT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26" marR="3626" marT="362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927977"/>
                  </a:ext>
                </a:extLst>
              </a:tr>
              <a:tr h="32887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Leggendo delle recensioni online</a:t>
                      </a:r>
                      <a:endParaRPr lang="en-GB" sz="11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26" marR="3626" marT="362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92152"/>
                  </a:ext>
                </a:extLst>
              </a:tr>
              <a:tr h="328876"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Visitando il </a:t>
                      </a:r>
                      <a:r>
                        <a:rPr lang="it-IT" sz="11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sito web </a:t>
                      </a:r>
                      <a:r>
                        <a:rPr lang="it-IT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 una casa automobilistica</a:t>
                      </a:r>
                      <a:endParaRPr lang="it-IT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26" marR="3626" marT="362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551342"/>
                  </a:ext>
                </a:extLst>
              </a:tr>
              <a:tr h="328876"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Visitando dei siti web di compravendita specializzati in automobili (ad esempio quattroruote.it)</a:t>
                      </a:r>
                      <a:endParaRPr lang="it-IT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26" marR="3626" marT="362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597234"/>
                  </a:ext>
                </a:extLst>
              </a:tr>
              <a:tr h="32887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Pubblicità su un quotidiano/rivista</a:t>
                      </a:r>
                      <a:endParaRPr lang="en-GB" sz="11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26" marR="3626" marT="362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00505"/>
                  </a:ext>
                </a:extLst>
              </a:tr>
              <a:tr h="328876"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Visitando </a:t>
                      </a:r>
                      <a:r>
                        <a:rPr lang="it-IT" sz="110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il sito </a:t>
                      </a:r>
                      <a:r>
                        <a:rPr lang="it-IT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web di una concessionaria</a:t>
                      </a:r>
                      <a:endParaRPr lang="it-IT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26" marR="3626" marT="362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45277"/>
                  </a:ext>
                </a:extLst>
              </a:tr>
              <a:tr h="328876"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Pubblicità o post sponsorizzato sui social media</a:t>
                      </a:r>
                      <a:endParaRPr lang="it-IT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26" marR="3626" marT="362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90975"/>
                  </a:ext>
                </a:extLst>
              </a:tr>
              <a:tr h="32887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Cartello pubblicitario per strada</a:t>
                      </a:r>
                      <a:endParaRPr lang="en-GB" sz="11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26" marR="3626" marT="362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015076"/>
                  </a:ext>
                </a:extLst>
              </a:tr>
              <a:tr h="328876"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Banner pubblicitario su un sito internet</a:t>
                      </a:r>
                      <a:endParaRPr lang="it-IT" sz="11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26" marR="3626" marT="362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721756"/>
                  </a:ext>
                </a:extLst>
              </a:tr>
              <a:tr h="32887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Pubblicità alla radio</a:t>
                      </a:r>
                      <a:endParaRPr lang="en-GB" sz="11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26" marR="3626" marT="362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775971"/>
                  </a:ext>
                </a:extLst>
              </a:tr>
              <a:tr h="328876"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Cartello pubblicitario sui mezzi pubblici</a:t>
                      </a:r>
                      <a:endParaRPr lang="it-IT" sz="11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26" marR="3626" marT="362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200437"/>
                  </a:ext>
                </a:extLst>
              </a:tr>
              <a:tr h="328876"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Visitando dei siti web di compravendita generali (ad esempio Ebay)</a:t>
                      </a:r>
                      <a:endParaRPr lang="it-IT" sz="11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26" marR="3626" marT="362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254162"/>
                  </a:ext>
                </a:extLst>
              </a:tr>
              <a:tr h="32887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Non </a:t>
                      </a:r>
                      <a:r>
                        <a:rPr lang="en-GB" sz="11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saprei</a:t>
                      </a:r>
                      <a:r>
                        <a:rPr lang="en-GB" sz="11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/ non </a:t>
                      </a:r>
                      <a:r>
                        <a:rPr lang="en-GB" sz="11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ricordo</a:t>
                      </a:r>
                      <a:endParaRPr lang="en-GB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26" marR="3626" marT="362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153697"/>
                  </a:ext>
                </a:extLst>
              </a:tr>
              <a:tr h="32887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Altro</a:t>
                      </a:r>
                      <a:endParaRPr lang="en-GB" sz="11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3626" marR="3626" marT="362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343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9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744" y="457279"/>
            <a:ext cx="3348481" cy="1089529"/>
          </a:xfrm>
        </p:spPr>
        <p:txBody>
          <a:bodyPr/>
          <a:lstStyle/>
          <a:p>
            <a:r>
              <a:rPr lang="it-I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Percorso d’acquisto</a:t>
            </a:r>
            <a:endParaRPr lang="en-GB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849" y="5842337"/>
            <a:ext cx="3329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«Indica il tuo grado di accordo o disaccordo con ciascuna delle affermazioni </a:t>
            </a:r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seguenti»</a:t>
            </a:r>
          </a:p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Base: 390 persone che acquisteranno nei prossimi 12 mesi/</a:t>
            </a:r>
          </a:p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hanno acquistato negli ultimi 2 anni </a:t>
            </a:r>
          </a:p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 378 persone, 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escluso chi non ha utilizzato internet per cercare informazioni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356743" y="2032857"/>
            <a:ext cx="3286461" cy="30008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Nonostante la maggior parte delle persone dichiari di utilizzare/aver utilizzato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internet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per ricercare informazioni, molti non rinunciano a consultare i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venditori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concessionaria o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guidare le automobili prima di acquistarle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persona su 4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dichiara che sarebbe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disposta ad effettuare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l’intero percorso d’acquisto online.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286093398"/>
              </p:ext>
            </p:extLst>
          </p:nvPr>
        </p:nvGraphicFramePr>
        <p:xfrm>
          <a:off x="2974145" y="652243"/>
          <a:ext cx="8753664" cy="560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553140"/>
              </p:ext>
            </p:extLst>
          </p:nvPr>
        </p:nvGraphicFramePr>
        <p:xfrm>
          <a:off x="3974041" y="1529944"/>
          <a:ext cx="2494984" cy="4457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4984">
                  <a:extLst>
                    <a:ext uri="{9D8B030D-6E8A-4147-A177-3AD203B41FA5}">
                      <a16:colId xmlns:a16="http://schemas.microsoft.com/office/drawing/2014/main" val="1837775994"/>
                    </a:ext>
                  </a:extLst>
                </a:gridCol>
              </a:tblGrid>
              <a:tr h="111447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05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Ho bisogno di parlare di persona con il venditore in concessionaria prima di decidere se </a:t>
                      </a:r>
                      <a:r>
                        <a:rPr lang="it-IT" sz="105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acquistare</a:t>
                      </a:r>
                      <a:endParaRPr lang="it-IT" sz="105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257" marR="3257" marT="325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004746"/>
                  </a:ext>
                </a:extLst>
              </a:tr>
              <a:tr h="111447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05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Utilizzo / ho utilizzato internet per scegliere uno o più modelli di automobili da vedere di persona in </a:t>
                      </a:r>
                      <a:r>
                        <a:rPr lang="it-IT" sz="105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concessionaria</a:t>
                      </a:r>
                      <a:r>
                        <a:rPr lang="it-IT" sz="105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*</a:t>
                      </a:r>
                      <a:endParaRPr lang="it-IT" sz="105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257" marR="3257" marT="325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248912"/>
                  </a:ext>
                </a:extLst>
              </a:tr>
              <a:tr h="111447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05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Ho bisogno di </a:t>
                      </a:r>
                      <a:r>
                        <a:rPr lang="it-IT" sz="105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guidare </a:t>
                      </a:r>
                      <a:r>
                        <a:rPr lang="it-IT" sz="105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l'automobile prima di </a:t>
                      </a:r>
                      <a:r>
                        <a:rPr lang="it-IT" sz="105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acquistarla</a:t>
                      </a:r>
                      <a:endParaRPr lang="it-IT" sz="105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257" marR="3257" marT="325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234181"/>
                  </a:ext>
                </a:extLst>
              </a:tr>
              <a:tr h="111447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05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Preferirei effettuare tutto il processo di personalizzazione e di acquisto dell'automobile online senza visitare la concessionaria di </a:t>
                      </a:r>
                      <a:r>
                        <a:rPr lang="it-IT" sz="105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persona</a:t>
                      </a:r>
                      <a:endParaRPr lang="it-IT" sz="105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 marL="3257" marR="3257" marT="3257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100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0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744" y="706578"/>
            <a:ext cx="3348481" cy="590931"/>
          </a:xfrm>
        </p:spPr>
        <p:txBody>
          <a:bodyPr/>
          <a:lstStyle/>
          <a:p>
            <a:r>
              <a:rPr lang="it-I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Drivers</a:t>
            </a:r>
            <a:endParaRPr lang="en-GB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801" y="5775721"/>
            <a:ext cx="3329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«Quanto è importante o meno importante per te ciascuno dei seguenti fattori nel processo di scelta di un'automobile</a:t>
            </a:r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?» Scala di risposta da 10 (estremamente importante) a 0 (Per niente importante)</a:t>
            </a:r>
          </a:p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Base: 390 persone che acquisteranno nei prossimi 12 mesi/</a:t>
            </a:r>
          </a:p>
          <a:p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hanno acquistato negli ultimi 2 anni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387753" y="1789787"/>
            <a:ext cx="3438518" cy="364715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fattori relativi al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costo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(che sia quello relativo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all’</a:t>
            </a:r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investimento iniziale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del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mantenimento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del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consumo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 carburante) sono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fondamentali nel processo di scelta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per almeno 8 persone su 10. </a:t>
            </a:r>
          </a:p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 primo posto però si trova la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sicurezza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elemento irrununciabile per l’84% dei consumatori.</a:t>
            </a:r>
          </a:p>
          <a:p>
            <a:pPr>
              <a:lnSpc>
                <a:spcPct val="150000"/>
              </a:lnSpc>
            </a:pP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donne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considerano le </a:t>
            </a:r>
            <a:r>
              <a:rPr lang="it-IT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dimensioni dell’auto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più importanti per la scelta rispetto agli uomini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26" b="-186"/>
          <a:stretch/>
        </p:blipFill>
        <p:spPr>
          <a:xfrm>
            <a:off x="3863586" y="6550896"/>
            <a:ext cx="99953" cy="2807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5" r="-4245" b="-186"/>
          <a:stretch/>
        </p:blipFill>
        <p:spPr>
          <a:xfrm>
            <a:off x="3963539" y="6546953"/>
            <a:ext cx="133814" cy="28071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068314" y="6618764"/>
            <a:ext cx="294984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Punteggi uomini/donne significativamente superiori vs altro genere</a:t>
            </a:r>
            <a:endParaRPr lang="it-IT" sz="8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56744" y="1065073"/>
            <a:ext cx="3286461" cy="46487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Fattori importanti per la scelta</a:t>
            </a:r>
            <a:endParaRPr lang="it-IT" sz="18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640634875"/>
              </p:ext>
            </p:extLst>
          </p:nvPr>
        </p:nvGraphicFramePr>
        <p:xfrm>
          <a:off x="2974145" y="652243"/>
          <a:ext cx="8753664" cy="560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17898"/>
              </p:ext>
            </p:extLst>
          </p:nvPr>
        </p:nvGraphicFramePr>
        <p:xfrm>
          <a:off x="4235337" y="1529944"/>
          <a:ext cx="2042946" cy="45772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2946">
                  <a:extLst>
                    <a:ext uri="{9D8B030D-6E8A-4147-A177-3AD203B41FA5}">
                      <a16:colId xmlns:a16="http://schemas.microsoft.com/office/drawing/2014/main" val="3571229853"/>
                    </a:ext>
                  </a:extLst>
                </a:gridCol>
              </a:tblGrid>
              <a:tr h="416113"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Sicurezza</a:t>
                      </a:r>
                      <a:endParaRPr lang="en-GB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696" marR="5696" marT="569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837857"/>
                  </a:ext>
                </a:extLst>
              </a:tr>
              <a:tr h="416113"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Consumi di carburante</a:t>
                      </a:r>
                      <a:endParaRPr lang="en-GB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696" marR="5696" marT="569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297222"/>
                  </a:ext>
                </a:extLst>
              </a:tr>
              <a:tr h="416113"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Prezzo</a:t>
                      </a:r>
                      <a:endParaRPr lang="en-GB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696" marR="5696" marT="569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347906"/>
                  </a:ext>
                </a:extLst>
              </a:tr>
              <a:tr h="416113"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Costi di mantenimento</a:t>
                      </a:r>
                      <a:endParaRPr lang="en-GB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696" marR="5696" marT="569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786686"/>
                  </a:ext>
                </a:extLst>
              </a:tr>
              <a:tr h="416113"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Garanzia</a:t>
                      </a:r>
                      <a:endParaRPr lang="en-GB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696" marR="5696" marT="569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575415"/>
                  </a:ext>
                </a:extLst>
              </a:tr>
              <a:tr h="416113"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Reputazione della marca</a:t>
                      </a:r>
                      <a:endParaRPr lang="en-GB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696" marR="5696" marT="569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303182"/>
                  </a:ext>
                </a:extLst>
              </a:tr>
              <a:tr h="416113"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Estetica</a:t>
                      </a:r>
                      <a:endParaRPr lang="en-GB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696" marR="5696" marT="569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42533"/>
                  </a:ext>
                </a:extLst>
              </a:tr>
              <a:tr h="416113"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Dimensioni</a:t>
                      </a:r>
                      <a:endParaRPr lang="en-GB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696" marR="5696" marT="569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650884"/>
                  </a:ext>
                </a:extLst>
              </a:tr>
              <a:tr h="416113">
                <a:tc>
                  <a:txBody>
                    <a:bodyPr/>
                    <a:lstStyle/>
                    <a:p>
                      <a:pPr algn="r" fontAlgn="b"/>
                      <a:r>
                        <a:rPr lang="it-IT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Esperienza passata con la marca</a:t>
                      </a:r>
                      <a:endParaRPr lang="it-IT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696" marR="5696" marT="569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829491"/>
                  </a:ext>
                </a:extLst>
              </a:tr>
              <a:tr h="416113"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Optional e funzioni aggiuntive</a:t>
                      </a:r>
                      <a:endParaRPr lang="en-GB" sz="105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696" marR="5696" marT="569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862885"/>
                  </a:ext>
                </a:extLst>
              </a:tr>
              <a:tr h="416113">
                <a:tc>
                  <a:txBody>
                    <a:bodyPr/>
                    <a:lstStyle/>
                    <a:p>
                      <a:pPr algn="r" fontAlgn="b"/>
                      <a:r>
                        <a:rPr lang="en-GB" sz="105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Potenza del </a:t>
                      </a:r>
                      <a:r>
                        <a:rPr lang="en-GB" sz="105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motore</a:t>
                      </a:r>
                      <a:endParaRPr lang="en-GB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696" marR="5696" marT="569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613732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85" r="-4245" b="-186"/>
          <a:stretch/>
        </p:blipFill>
        <p:spPr>
          <a:xfrm>
            <a:off x="6687349" y="4509827"/>
            <a:ext cx="133814" cy="28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ouGov Content">
  <a:themeElements>
    <a:clrScheme name="YouGov_11_20 3">
      <a:dk1>
        <a:srgbClr val="000000"/>
      </a:dk1>
      <a:lt1>
        <a:srgbClr val="FFFFFF"/>
      </a:lt1>
      <a:dk2>
        <a:srgbClr val="332C41"/>
      </a:dk2>
      <a:lt2>
        <a:srgbClr val="D8D3E3"/>
      </a:lt2>
      <a:accent1>
        <a:srgbClr val="F3493E"/>
      </a:accent1>
      <a:accent2>
        <a:srgbClr val="02C8C5"/>
      </a:accent2>
      <a:accent3>
        <a:srgbClr val="AE61C3"/>
      </a:accent3>
      <a:accent4>
        <a:srgbClr val="9078D7"/>
      </a:accent4>
      <a:accent5>
        <a:srgbClr val="DC4C81"/>
      </a:accent5>
      <a:accent6>
        <a:srgbClr val="93D949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_template_2017.pptx" id="{5429CC03-2791-4629-9B6C-390A5020DB7C}" vid="{0957B06E-5FBB-4B71-9A57-922715E07EF9}"/>
    </a:ext>
  </a:extLst>
</a:theme>
</file>

<file path=ppt/theme/theme2.xml><?xml version="1.0" encoding="utf-8"?>
<a:theme xmlns:a="http://schemas.openxmlformats.org/drawingml/2006/main" name="Office Theme">
  <a:themeElements>
    <a:clrScheme name="YouGov Colors">
      <a:dk1>
        <a:srgbClr val="4D4C4D"/>
      </a:dk1>
      <a:lt1>
        <a:srgbClr val="B4B5B4"/>
      </a:lt1>
      <a:dk2>
        <a:srgbClr val="DA2C2D"/>
      </a:dk2>
      <a:lt2>
        <a:srgbClr val="B3B5B3"/>
      </a:lt2>
      <a:accent1>
        <a:srgbClr val="EC4079"/>
      </a:accent1>
      <a:accent2>
        <a:srgbClr val="9575CD"/>
      </a:accent2>
      <a:accent3>
        <a:srgbClr val="00BFA5"/>
      </a:accent3>
      <a:accent4>
        <a:srgbClr val="FFB74D"/>
      </a:accent4>
      <a:accent5>
        <a:srgbClr val="8797EB"/>
      </a:accent5>
      <a:accent6>
        <a:srgbClr val="B2E27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7A1599AC53384B97EB931C24CC4AB4" ma:contentTypeVersion="1" ma:contentTypeDescription="Create a new document." ma:contentTypeScope="" ma:versionID="7f81f14131355428de9199caf6baa81a">
  <xsd:schema xmlns:xsd="http://www.w3.org/2001/XMLSchema" xmlns:xs="http://www.w3.org/2001/XMLSchema" xmlns:p="http://schemas.microsoft.com/office/2006/metadata/properties" xmlns:ns2="20cfda1a-b763-42a0-84d2-64fd086343ce" targetNamespace="http://schemas.microsoft.com/office/2006/metadata/properties" ma:root="true" ma:fieldsID="f860875c16d967cc8835fcfbed9c4936" ns2:_="">
    <xsd:import namespace="20cfda1a-b763-42a0-84d2-64fd086343c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fda1a-b763-42a0-84d2-64fd086343c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0cfda1a-b763-42a0-84d2-64fd086343ce">XHRJYZFNQTAH-19-902</_dlc_DocId>
    <_dlc_DocIdUrl xmlns="20cfda1a-b763-42a0-84d2-64fd086343ce">
      <Url>https://in.yougov.net/_layouts/15/DocIdRedir.aspx?ID=XHRJYZFNQTAH-19-902</Url>
      <Description>XHRJYZFNQTAH-19-902</Description>
    </_dlc_DocIdUrl>
  </documentManagement>
</p:properties>
</file>

<file path=customXml/itemProps1.xml><?xml version="1.0" encoding="utf-8"?>
<ds:datastoreItem xmlns:ds="http://schemas.openxmlformats.org/officeDocument/2006/customXml" ds:itemID="{5D21D4F9-EF76-4A3C-B9E0-85A74A9E3B4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6C57EEC-1AC2-439B-AAFE-A3763EED91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13FA47-2EC8-4E92-9664-E32057D0D4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cfda1a-b763-42a0-84d2-64fd086343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D111354-C8A6-4916-BC4C-D7979CE91C69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20cfda1a-b763-42a0-84d2-64fd086343ce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1219</TotalTime>
  <Words>952</Words>
  <Application>Microsoft Office PowerPoint</Application>
  <PresentationFormat>Widescreen</PresentationFormat>
  <Paragraphs>114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Raleway</vt:lpstr>
      <vt:lpstr>Raleway Black</vt:lpstr>
      <vt:lpstr>Trebuchet MS</vt:lpstr>
      <vt:lpstr>Wingdings</vt:lpstr>
      <vt:lpstr>YouGov Content</vt:lpstr>
      <vt:lpstr>Il Settore Automobilistico </vt:lpstr>
      <vt:lpstr>Metodologia</vt:lpstr>
      <vt:lpstr>Acquisto di automobili</vt:lpstr>
      <vt:lpstr>Ricerca di informazioni - 1</vt:lpstr>
      <vt:lpstr>Ricerca di informazioni - 2</vt:lpstr>
      <vt:lpstr>Ricerca di informazioni - 3</vt:lpstr>
      <vt:lpstr>Percorso d’acquisto</vt:lpstr>
      <vt:lpstr>Drivers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noleggio a lungo termine</dc:title>
  <dc:creator>Elisa Stevanin</dc:creator>
  <cp:lastModifiedBy>Daniele Abbate</cp:lastModifiedBy>
  <cp:revision>129</cp:revision>
  <dcterms:created xsi:type="dcterms:W3CDTF">2019-05-17T07:07:49Z</dcterms:created>
  <dcterms:modified xsi:type="dcterms:W3CDTF">2019-07-05T10:26:03Z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df5adaaa-058a-485c-9cb7-e9d2ecefb0f2</vt:lpwstr>
  </property>
  <property fmtid="{D5CDD505-2E9C-101B-9397-08002B2CF9AE}" pid="3" name="ContentTypeId">
    <vt:lpwstr>0x010100897A1599AC53384B97EB931C24CC4AB4</vt:lpwstr>
  </property>
</Properties>
</file>